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1" r:id="rId3"/>
    <p:sldId id="259" r:id="rId4"/>
    <p:sldId id="290" r:id="rId5"/>
    <p:sldId id="288" r:id="rId6"/>
    <p:sldId id="283" r:id="rId7"/>
    <p:sldId id="289" r:id="rId8"/>
    <p:sldId id="267" r:id="rId9"/>
    <p:sldId id="276" r:id="rId10"/>
    <p:sldId id="284" r:id="rId11"/>
    <p:sldId id="269" r:id="rId12"/>
    <p:sldId id="282" r:id="rId13"/>
    <p:sldId id="265" r:id="rId14"/>
    <p:sldId id="264" r:id="rId15"/>
    <p:sldId id="277" r:id="rId16"/>
    <p:sldId id="278" r:id="rId17"/>
    <p:sldId id="280" r:id="rId18"/>
    <p:sldId id="263" r:id="rId19"/>
    <p:sldId id="257" r:id="rId20"/>
    <p:sldId id="260" r:id="rId21"/>
    <p:sldId id="262" r:id="rId22"/>
    <p:sldId id="28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A78B3B-766C-4F5D-8EB2-5C7B73214739}">
          <p14:sldIdLst>
            <p14:sldId id="256"/>
            <p14:sldId id="261"/>
            <p14:sldId id="259"/>
            <p14:sldId id="290"/>
            <p14:sldId id="288"/>
            <p14:sldId id="283"/>
            <p14:sldId id="289"/>
            <p14:sldId id="267"/>
            <p14:sldId id="276"/>
            <p14:sldId id="284"/>
            <p14:sldId id="269"/>
            <p14:sldId id="282"/>
            <p14:sldId id="265"/>
            <p14:sldId id="264"/>
            <p14:sldId id="277"/>
            <p14:sldId id="278"/>
            <p14:sldId id="280"/>
            <p14:sldId id="263"/>
            <p14:sldId id="257"/>
            <p14:sldId id="260"/>
            <p14:sldId id="262"/>
            <p14:sldId id="2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7" d="100"/>
          <a:sy n="127" d="100"/>
        </p:scale>
        <p:origin x="474" y="120"/>
      </p:cViewPr>
      <p:guideLst/>
    </p:cSldViewPr>
  </p:slideViewPr>
  <p:notesTextViewPr>
    <p:cViewPr>
      <p:scale>
        <a:sx n="3" d="2"/>
        <a:sy n="3" d="2"/>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kodiak\water\Hydro%20Survey\USGS%20Water%20Use%20Project\Year%201%20compilation%20spreadsheets%20-%20new%20data%20added%2004242019\AWWU%20AKWUDS%2020160325_KCP.TCS-rri%2020190802_SHIP%20WT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Anchorage</a:t>
            </a:r>
            <a:r>
              <a:rPr lang="en-US" sz="2000" baseline="0"/>
              <a:t> Water and Wastewater Utility Water Use 1957 to present</a:t>
            </a:r>
            <a:endParaRPr lang="en-US" sz="2000"/>
          </a:p>
        </c:rich>
      </c:tx>
      <c:layout>
        <c:manualLayout>
          <c:xMode val="edge"/>
          <c:yMode val="edge"/>
          <c:x val="0.17060877235721031"/>
          <c:y val="2.714141071722902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PIVOT_year_source!$CD$2</c:f>
              <c:strCache>
                <c:ptCount val="1"/>
                <c:pt idx="0">
                  <c:v>Groundwater</c:v>
                </c:pt>
              </c:strCache>
            </c:strRef>
          </c:tx>
          <c:spPr>
            <a:solidFill>
              <a:schemeClr val="accent1"/>
            </a:solidFill>
            <a:ln>
              <a:noFill/>
            </a:ln>
            <a:effectLst/>
          </c:spPr>
          <c:invertIfNegative val="0"/>
          <c:cat>
            <c:numRef>
              <c:f>PIVOT_year_source!$BY$3:$BY$65</c:f>
              <c:numCache>
                <c:formatCode>General</c:formatCode>
                <c:ptCount val="63"/>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numCache>
            </c:numRef>
          </c:cat>
          <c:val>
            <c:numRef>
              <c:f>PIVOT_year_source!$CD$3:$CD$65</c:f>
              <c:numCache>
                <c:formatCode>_(* #,##0.0_);_(* \(#,##0.0\);_(* "-"??_);_(@_)</c:formatCode>
                <c:ptCount val="63"/>
                <c:pt idx="0">
                  <c:v>0.39414520547945203</c:v>
                </c:pt>
                <c:pt idx="1">
                  <c:v>1.6580219178082192</c:v>
                </c:pt>
                <c:pt idx="2">
                  <c:v>1.8057452054794521</c:v>
                </c:pt>
                <c:pt idx="3">
                  <c:v>1.4710767123287671</c:v>
                </c:pt>
                <c:pt idx="4">
                  <c:v>2.3962849315068495</c:v>
                </c:pt>
                <c:pt idx="5">
                  <c:v>2.1838794520547946</c:v>
                </c:pt>
                <c:pt idx="6">
                  <c:v>3.1462712328767126</c:v>
                </c:pt>
                <c:pt idx="7">
                  <c:v>3.9314931506849313</c:v>
                </c:pt>
                <c:pt idx="8">
                  <c:v>3.6534301369863011</c:v>
                </c:pt>
                <c:pt idx="9">
                  <c:v>4.623550684931506</c:v>
                </c:pt>
                <c:pt idx="10">
                  <c:v>3.7457753424657532</c:v>
                </c:pt>
                <c:pt idx="11">
                  <c:v>3.6547671232876713</c:v>
                </c:pt>
                <c:pt idx="12">
                  <c:v>3.6341123287671233</c:v>
                </c:pt>
                <c:pt idx="13">
                  <c:v>4.2019342465753429</c:v>
                </c:pt>
                <c:pt idx="14">
                  <c:v>9.2212383561643829</c:v>
                </c:pt>
                <c:pt idx="15">
                  <c:v>10.368717808219177</c:v>
                </c:pt>
                <c:pt idx="16">
                  <c:v>10.321194520547945</c:v>
                </c:pt>
                <c:pt idx="17">
                  <c:v>10.945027397260274</c:v>
                </c:pt>
                <c:pt idx="18">
                  <c:v>11.844660273972602</c:v>
                </c:pt>
                <c:pt idx="19">
                  <c:v>12.405490410958905</c:v>
                </c:pt>
                <c:pt idx="20">
                  <c:v>11.280808219178082</c:v>
                </c:pt>
                <c:pt idx="21">
                  <c:v>10.83722191780822</c:v>
                </c:pt>
                <c:pt idx="22">
                  <c:v>11.73855890410959</c:v>
                </c:pt>
                <c:pt idx="23">
                  <c:v>10.885290410958905</c:v>
                </c:pt>
                <c:pt idx="24">
                  <c:v>12.581235616438356</c:v>
                </c:pt>
                <c:pt idx="25">
                  <c:v>12.52538904109589</c:v>
                </c:pt>
                <c:pt idx="26">
                  <c:v>12.042569863013698</c:v>
                </c:pt>
                <c:pt idx="27">
                  <c:v>12.655186301369863</c:v>
                </c:pt>
                <c:pt idx="28">
                  <c:v>13.678449315068493</c:v>
                </c:pt>
                <c:pt idx="29">
                  <c:v>12.983951800000002</c:v>
                </c:pt>
                <c:pt idx="30">
                  <c:v>9.8316052410958914</c:v>
                </c:pt>
                <c:pt idx="31">
                  <c:v>7.2268553479452056</c:v>
                </c:pt>
                <c:pt idx="32">
                  <c:v>4.8037526027397259</c:v>
                </c:pt>
                <c:pt idx="33">
                  <c:v>2.1627295890410956</c:v>
                </c:pt>
                <c:pt idx="34">
                  <c:v>2.0713457534246573</c:v>
                </c:pt>
                <c:pt idx="35">
                  <c:v>2.6924650657534244</c:v>
                </c:pt>
                <c:pt idx="36">
                  <c:v>4.9459504109589041</c:v>
                </c:pt>
                <c:pt idx="37">
                  <c:v>5.9897065753424661</c:v>
                </c:pt>
                <c:pt idx="38">
                  <c:v>5.878857534246575</c:v>
                </c:pt>
                <c:pt idx="39">
                  <c:v>8.6343284931506847</c:v>
                </c:pt>
                <c:pt idx="40">
                  <c:v>5.8024339260273976</c:v>
                </c:pt>
                <c:pt idx="41">
                  <c:v>6.553276712328767</c:v>
                </c:pt>
                <c:pt idx="42">
                  <c:v>6.9681671616438354</c:v>
                </c:pt>
                <c:pt idx="43">
                  <c:v>6.22482904109589</c:v>
                </c:pt>
                <c:pt idx="44">
                  <c:v>5.1294008219178089</c:v>
                </c:pt>
                <c:pt idx="45">
                  <c:v>4.7640328767123288</c:v>
                </c:pt>
                <c:pt idx="46">
                  <c:v>3.564366301369863</c:v>
                </c:pt>
                <c:pt idx="47">
                  <c:v>5.3365189041095888</c:v>
                </c:pt>
                <c:pt idx="48">
                  <c:v>4.6493503808219181</c:v>
                </c:pt>
                <c:pt idx="49">
                  <c:v>3.7075156164383563</c:v>
                </c:pt>
                <c:pt idx="50">
                  <c:v>2.544087671232877</c:v>
                </c:pt>
                <c:pt idx="51">
                  <c:v>1.4492246575342467</c:v>
                </c:pt>
                <c:pt idx="52">
                  <c:v>2.6557753424657533</c:v>
                </c:pt>
                <c:pt idx="53">
                  <c:v>1.8202356164383562</c:v>
                </c:pt>
                <c:pt idx="54">
                  <c:v>1.8287788493150685</c:v>
                </c:pt>
                <c:pt idx="55">
                  <c:v>0.9401276273972603</c:v>
                </c:pt>
                <c:pt idx="56">
                  <c:v>1.7897660684931507</c:v>
                </c:pt>
                <c:pt idx="57">
                  <c:v>2.0697929424657535</c:v>
                </c:pt>
                <c:pt idx="58">
                  <c:v>3.3925404164383561</c:v>
                </c:pt>
                <c:pt idx="59">
                  <c:v>3.0797812575342465</c:v>
                </c:pt>
                <c:pt idx="60">
                  <c:v>2.4992774465753427</c:v>
                </c:pt>
                <c:pt idx="61">
                  <c:v>2.3620774931506849</c:v>
                </c:pt>
                <c:pt idx="62">
                  <c:v>1.0403538109589041</c:v>
                </c:pt>
              </c:numCache>
            </c:numRef>
          </c:val>
          <c:extLst>
            <c:ext xmlns:c16="http://schemas.microsoft.com/office/drawing/2014/chart" uri="{C3380CC4-5D6E-409C-BE32-E72D297353CC}">
              <c16:uniqueId val="{00000000-3E75-4271-B970-D2C9E529C110}"/>
            </c:ext>
          </c:extLst>
        </c:ser>
        <c:ser>
          <c:idx val="1"/>
          <c:order val="1"/>
          <c:tx>
            <c:strRef>
              <c:f>PIVOT_year_source!$CE$2</c:f>
              <c:strCache>
                <c:ptCount val="1"/>
                <c:pt idx="0">
                  <c:v>Eklutna</c:v>
                </c:pt>
              </c:strCache>
            </c:strRef>
          </c:tx>
          <c:spPr>
            <a:solidFill>
              <a:schemeClr val="accent2"/>
            </a:solidFill>
            <a:ln>
              <a:noFill/>
            </a:ln>
            <a:effectLst/>
          </c:spPr>
          <c:invertIfNegative val="0"/>
          <c:cat>
            <c:numRef>
              <c:f>PIVOT_year_source!$BY$3:$BY$65</c:f>
              <c:numCache>
                <c:formatCode>General</c:formatCode>
                <c:ptCount val="63"/>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numCache>
            </c:numRef>
          </c:cat>
          <c:val>
            <c:numRef>
              <c:f>PIVOT_year_source!$CE$3:$CE$65</c:f>
              <c:numCache>
                <c:formatCode>_(* #,##0.0_);_(* \(#,##0.0\);_(* "-"??_);_(@_)</c:formatCode>
                <c:ptCount val="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1.3358179369863012</c:v>
                </c:pt>
                <c:pt idx="32">
                  <c:v>6.5486487671232876</c:v>
                </c:pt>
                <c:pt idx="33">
                  <c:v>9.1368602739726033</c:v>
                </c:pt>
                <c:pt idx="34">
                  <c:v>10.113145205479452</c:v>
                </c:pt>
                <c:pt idx="35">
                  <c:v>10.875079452054795</c:v>
                </c:pt>
                <c:pt idx="36">
                  <c:v>10.746490410958904</c:v>
                </c:pt>
                <c:pt idx="37">
                  <c:v>10.332756164383563</c:v>
                </c:pt>
                <c:pt idx="38">
                  <c:v>11.158463013698631</c:v>
                </c:pt>
                <c:pt idx="39">
                  <c:v>10.420772602739726</c:v>
                </c:pt>
                <c:pt idx="40">
                  <c:v>16.874712328767124</c:v>
                </c:pt>
                <c:pt idx="41">
                  <c:v>10.795113249315069</c:v>
                </c:pt>
                <c:pt idx="42">
                  <c:v>11.798197260273973</c:v>
                </c:pt>
                <c:pt idx="43">
                  <c:v>17.996517808219181</c:v>
                </c:pt>
                <c:pt idx="44">
                  <c:v>20.127824657534244</c:v>
                </c:pt>
                <c:pt idx="45">
                  <c:v>21.777101369863015</c:v>
                </c:pt>
                <c:pt idx="46">
                  <c:v>24.024863013698631</c:v>
                </c:pt>
                <c:pt idx="47">
                  <c:v>22.741221917808218</c:v>
                </c:pt>
                <c:pt idx="48">
                  <c:v>22.674115068493151</c:v>
                </c:pt>
                <c:pt idx="49">
                  <c:v>21.821430136986301</c:v>
                </c:pt>
                <c:pt idx="50">
                  <c:v>22.580027397260274</c:v>
                </c:pt>
                <c:pt idx="51">
                  <c:v>21.585221917808219</c:v>
                </c:pt>
                <c:pt idx="52">
                  <c:v>22.596139726027396</c:v>
                </c:pt>
                <c:pt idx="53">
                  <c:v>21.176465753424658</c:v>
                </c:pt>
                <c:pt idx="54">
                  <c:v>20.585087671232877</c:v>
                </c:pt>
                <c:pt idx="55">
                  <c:v>22.949712328767124</c:v>
                </c:pt>
                <c:pt idx="56">
                  <c:v>23.438427397260273</c:v>
                </c:pt>
                <c:pt idx="57">
                  <c:v>21.827926027397261</c:v>
                </c:pt>
                <c:pt idx="58">
                  <c:v>21.322441095890412</c:v>
                </c:pt>
                <c:pt idx="59">
                  <c:v>21.229030136986299</c:v>
                </c:pt>
                <c:pt idx="60">
                  <c:v>21.457536986301371</c:v>
                </c:pt>
                <c:pt idx="61">
                  <c:v>20.944827397260276</c:v>
                </c:pt>
                <c:pt idx="62">
                  <c:v>11.021043835616437</c:v>
                </c:pt>
              </c:numCache>
            </c:numRef>
          </c:val>
          <c:extLst>
            <c:ext xmlns:c16="http://schemas.microsoft.com/office/drawing/2014/chart" uri="{C3380CC4-5D6E-409C-BE32-E72D297353CC}">
              <c16:uniqueId val="{00000001-3E75-4271-B970-D2C9E529C110}"/>
            </c:ext>
          </c:extLst>
        </c:ser>
        <c:ser>
          <c:idx val="2"/>
          <c:order val="2"/>
          <c:tx>
            <c:strRef>
              <c:f>PIVOT_year_source!$CF$2</c:f>
              <c:strCache>
                <c:ptCount val="1"/>
                <c:pt idx="0">
                  <c:v>Ship Creek</c:v>
                </c:pt>
              </c:strCache>
            </c:strRef>
          </c:tx>
          <c:spPr>
            <a:solidFill>
              <a:schemeClr val="accent3"/>
            </a:solidFill>
            <a:ln>
              <a:noFill/>
            </a:ln>
            <a:effectLst/>
          </c:spPr>
          <c:invertIfNegative val="0"/>
          <c:cat>
            <c:numRef>
              <c:f>PIVOT_year_source!$BY$3:$BY$65</c:f>
              <c:numCache>
                <c:formatCode>General</c:formatCode>
                <c:ptCount val="63"/>
                <c:pt idx="0">
                  <c:v>1957</c:v>
                </c:pt>
                <c:pt idx="1">
                  <c:v>1958</c:v>
                </c:pt>
                <c:pt idx="2">
                  <c:v>1959</c:v>
                </c:pt>
                <c:pt idx="3">
                  <c:v>1960</c:v>
                </c:pt>
                <c:pt idx="4">
                  <c:v>1961</c:v>
                </c:pt>
                <c:pt idx="5">
                  <c:v>1962</c:v>
                </c:pt>
                <c:pt idx="6">
                  <c:v>1963</c:v>
                </c:pt>
                <c:pt idx="7">
                  <c:v>1964</c:v>
                </c:pt>
                <c:pt idx="8">
                  <c:v>1965</c:v>
                </c:pt>
                <c:pt idx="9">
                  <c:v>1966</c:v>
                </c:pt>
                <c:pt idx="10">
                  <c:v>1967</c:v>
                </c:pt>
                <c:pt idx="11">
                  <c:v>1968</c:v>
                </c:pt>
                <c:pt idx="12">
                  <c:v>1969</c:v>
                </c:pt>
                <c:pt idx="13">
                  <c:v>1970</c:v>
                </c:pt>
                <c:pt idx="14">
                  <c:v>1971</c:v>
                </c:pt>
                <c:pt idx="15">
                  <c:v>1972</c:v>
                </c:pt>
                <c:pt idx="16">
                  <c:v>1973</c:v>
                </c:pt>
                <c:pt idx="17">
                  <c:v>1974</c:v>
                </c:pt>
                <c:pt idx="18">
                  <c:v>1975</c:v>
                </c:pt>
                <c:pt idx="19">
                  <c:v>1976</c:v>
                </c:pt>
                <c:pt idx="20">
                  <c:v>1977</c:v>
                </c:pt>
                <c:pt idx="21">
                  <c:v>1978</c:v>
                </c:pt>
                <c:pt idx="22">
                  <c:v>1979</c:v>
                </c:pt>
                <c:pt idx="23">
                  <c:v>1980</c:v>
                </c:pt>
                <c:pt idx="24">
                  <c:v>1981</c:v>
                </c:pt>
                <c:pt idx="25">
                  <c:v>1982</c:v>
                </c:pt>
                <c:pt idx="26">
                  <c:v>1983</c:v>
                </c:pt>
                <c:pt idx="27">
                  <c:v>1984</c:v>
                </c:pt>
                <c:pt idx="28">
                  <c:v>1985</c:v>
                </c:pt>
                <c:pt idx="29">
                  <c:v>1986</c:v>
                </c:pt>
                <c:pt idx="30">
                  <c:v>1987</c:v>
                </c:pt>
                <c:pt idx="31">
                  <c:v>1988</c:v>
                </c:pt>
                <c:pt idx="32">
                  <c:v>1989</c:v>
                </c:pt>
                <c:pt idx="33">
                  <c:v>1990</c:v>
                </c:pt>
                <c:pt idx="34">
                  <c:v>1991</c:v>
                </c:pt>
                <c:pt idx="35">
                  <c:v>1992</c:v>
                </c:pt>
                <c:pt idx="36">
                  <c:v>1993</c:v>
                </c:pt>
                <c:pt idx="37">
                  <c:v>1994</c:v>
                </c:pt>
                <c:pt idx="38">
                  <c:v>1995</c:v>
                </c:pt>
                <c:pt idx="39">
                  <c:v>1996</c:v>
                </c:pt>
                <c:pt idx="40">
                  <c:v>1997</c:v>
                </c:pt>
                <c:pt idx="41">
                  <c:v>1998</c:v>
                </c:pt>
                <c:pt idx="42">
                  <c:v>1999</c:v>
                </c:pt>
                <c:pt idx="43">
                  <c:v>2000</c:v>
                </c:pt>
                <c:pt idx="44">
                  <c:v>2001</c:v>
                </c:pt>
                <c:pt idx="45">
                  <c:v>2002</c:v>
                </c:pt>
                <c:pt idx="46">
                  <c:v>2003</c:v>
                </c:pt>
                <c:pt idx="47">
                  <c:v>2004</c:v>
                </c:pt>
                <c:pt idx="48">
                  <c:v>2005</c:v>
                </c:pt>
                <c:pt idx="49">
                  <c:v>2006</c:v>
                </c:pt>
                <c:pt idx="50">
                  <c:v>2007</c:v>
                </c:pt>
                <c:pt idx="51">
                  <c:v>2008</c:v>
                </c:pt>
                <c:pt idx="52">
                  <c:v>2009</c:v>
                </c:pt>
                <c:pt idx="53">
                  <c:v>2010</c:v>
                </c:pt>
                <c:pt idx="54">
                  <c:v>2011</c:v>
                </c:pt>
                <c:pt idx="55">
                  <c:v>2012</c:v>
                </c:pt>
                <c:pt idx="56">
                  <c:v>2013</c:v>
                </c:pt>
                <c:pt idx="57">
                  <c:v>2014</c:v>
                </c:pt>
                <c:pt idx="58">
                  <c:v>2015</c:v>
                </c:pt>
                <c:pt idx="59">
                  <c:v>2016</c:v>
                </c:pt>
                <c:pt idx="60">
                  <c:v>2017</c:v>
                </c:pt>
                <c:pt idx="61">
                  <c:v>2018</c:v>
                </c:pt>
                <c:pt idx="62">
                  <c:v>2019</c:v>
                </c:pt>
              </c:numCache>
            </c:numRef>
          </c:cat>
          <c:val>
            <c:numRef>
              <c:f>PIVOT_year_source!$CF$3:$CF$65</c:f>
              <c:numCache>
                <c:formatCode>_(* #,##0.0_);_(* \(#,##0.0\);_(* "-"??_);_(@_)</c:formatCode>
                <c:ptCount val="63"/>
                <c:pt idx="0">
                  <c:v>3.9</c:v>
                </c:pt>
                <c:pt idx="1">
                  <c:v>3.9</c:v>
                </c:pt>
                <c:pt idx="2">
                  <c:v>3.9</c:v>
                </c:pt>
                <c:pt idx="3">
                  <c:v>3.9</c:v>
                </c:pt>
                <c:pt idx="4">
                  <c:v>3.9</c:v>
                </c:pt>
                <c:pt idx="5">
                  <c:v>3.9</c:v>
                </c:pt>
                <c:pt idx="6">
                  <c:v>3.9</c:v>
                </c:pt>
                <c:pt idx="7">
                  <c:v>3.9</c:v>
                </c:pt>
                <c:pt idx="8">
                  <c:v>3.9</c:v>
                </c:pt>
                <c:pt idx="9">
                  <c:v>3.9</c:v>
                </c:pt>
                <c:pt idx="10">
                  <c:v>3.9</c:v>
                </c:pt>
                <c:pt idx="11">
                  <c:v>3.9</c:v>
                </c:pt>
                <c:pt idx="12">
                  <c:v>3.9</c:v>
                </c:pt>
                <c:pt idx="13">
                  <c:v>3.9</c:v>
                </c:pt>
                <c:pt idx="14">
                  <c:v>3.9</c:v>
                </c:pt>
                <c:pt idx="15">
                  <c:v>3.9</c:v>
                </c:pt>
                <c:pt idx="16">
                  <c:v>3.9</c:v>
                </c:pt>
                <c:pt idx="17">
                  <c:v>7.4339452054794526</c:v>
                </c:pt>
                <c:pt idx="18">
                  <c:v>12.823424657534247</c:v>
                </c:pt>
                <c:pt idx="19">
                  <c:v>7.6125479452054803</c:v>
                </c:pt>
                <c:pt idx="20">
                  <c:v>7.2025479452054801</c:v>
                </c:pt>
                <c:pt idx="21">
                  <c:v>7.2338101369863015</c:v>
                </c:pt>
                <c:pt idx="22">
                  <c:v>7.885758904109589</c:v>
                </c:pt>
                <c:pt idx="23">
                  <c:v>7.7647945205479454</c:v>
                </c:pt>
                <c:pt idx="24">
                  <c:v>7.3762821917808221</c:v>
                </c:pt>
                <c:pt idx="25">
                  <c:v>7.4447077342465748</c:v>
                </c:pt>
                <c:pt idx="26">
                  <c:v>8.8474520547945197</c:v>
                </c:pt>
                <c:pt idx="27">
                  <c:v>9.7186575342465744</c:v>
                </c:pt>
                <c:pt idx="28">
                  <c:v>9.9976976410958898</c:v>
                </c:pt>
                <c:pt idx="29">
                  <c:v>12.406225098630138</c:v>
                </c:pt>
                <c:pt idx="30">
                  <c:v>14.513260824657534</c:v>
                </c:pt>
                <c:pt idx="31">
                  <c:v>15.195006265753424</c:v>
                </c:pt>
                <c:pt idx="32">
                  <c:v>12.008995857534247</c:v>
                </c:pt>
                <c:pt idx="33">
                  <c:v>12.528961789041096</c:v>
                </c:pt>
                <c:pt idx="34">
                  <c:v>11.511024263013699</c:v>
                </c:pt>
                <c:pt idx="35">
                  <c:v>11.524002350684931</c:v>
                </c:pt>
                <c:pt idx="36">
                  <c:v>10.831375210958903</c:v>
                </c:pt>
                <c:pt idx="37">
                  <c:v>9.3920805589041088</c:v>
                </c:pt>
                <c:pt idx="38">
                  <c:v>7.9205304109589036</c:v>
                </c:pt>
                <c:pt idx="39">
                  <c:v>6.2242328767123292</c:v>
                </c:pt>
                <c:pt idx="40">
                  <c:v>3.4543650246575344</c:v>
                </c:pt>
                <c:pt idx="41">
                  <c:v>6.7224113972602737</c:v>
                </c:pt>
                <c:pt idx="42">
                  <c:v>7.3955336986301372</c:v>
                </c:pt>
                <c:pt idx="43">
                  <c:v>1.7478821917808218</c:v>
                </c:pt>
                <c:pt idx="44">
                  <c:v>1.3491671232876712</c:v>
                </c:pt>
                <c:pt idx="45">
                  <c:v>1.0233219178082191</c:v>
                </c:pt>
                <c:pt idx="46">
                  <c:v>0.17619817260273973</c:v>
                </c:pt>
                <c:pt idx="47">
                  <c:v>0.47655340273972602</c:v>
                </c:pt>
                <c:pt idx="48">
                  <c:v>0.40574563287671228</c:v>
                </c:pt>
                <c:pt idx="49">
                  <c:v>0.42231512876712329</c:v>
                </c:pt>
                <c:pt idx="50">
                  <c:v>0.45914473972602743</c:v>
                </c:pt>
                <c:pt idx="51">
                  <c:v>0.40598093972602739</c:v>
                </c:pt>
                <c:pt idx="52">
                  <c:v>0.13337897808219179</c:v>
                </c:pt>
                <c:pt idx="53">
                  <c:v>9.3607315068493149E-3</c:v>
                </c:pt>
                <c:pt idx="54">
                  <c:v>0.31832054794520548</c:v>
                </c:pt>
                <c:pt idx="55">
                  <c:v>0</c:v>
                </c:pt>
                <c:pt idx="56">
                  <c:v>9.747945205479451E-2</c:v>
                </c:pt>
                <c:pt idx="57">
                  <c:v>0.43121369863013698</c:v>
                </c:pt>
                <c:pt idx="58">
                  <c:v>0.67333796164383564</c:v>
                </c:pt>
                <c:pt idx="59">
                  <c:v>0.53793150684931501</c:v>
                </c:pt>
                <c:pt idx="60">
                  <c:v>0.22081359726027397</c:v>
                </c:pt>
                <c:pt idx="61">
                  <c:v>0</c:v>
                </c:pt>
                <c:pt idx="62">
                  <c:v>0.40340182191780821</c:v>
                </c:pt>
              </c:numCache>
            </c:numRef>
          </c:val>
          <c:extLst>
            <c:ext xmlns:c16="http://schemas.microsoft.com/office/drawing/2014/chart" uri="{C3380CC4-5D6E-409C-BE32-E72D297353CC}">
              <c16:uniqueId val="{00000002-3E75-4271-B970-D2C9E529C110}"/>
            </c:ext>
          </c:extLst>
        </c:ser>
        <c:dLbls>
          <c:showLegendKey val="0"/>
          <c:showVal val="0"/>
          <c:showCatName val="0"/>
          <c:showSerName val="0"/>
          <c:showPercent val="0"/>
          <c:showBubbleSize val="0"/>
        </c:dLbls>
        <c:gapWidth val="150"/>
        <c:overlap val="100"/>
        <c:axId val="534933392"/>
        <c:axId val="534932736"/>
      </c:barChart>
      <c:catAx>
        <c:axId val="5349333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34932736"/>
        <c:crosses val="autoZero"/>
        <c:auto val="1"/>
        <c:lblAlgn val="ctr"/>
        <c:lblOffset val="100"/>
        <c:noMultiLvlLbl val="0"/>
      </c:catAx>
      <c:valAx>
        <c:axId val="534932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Water Use</a:t>
                </a:r>
              </a:p>
              <a:p>
                <a:pPr>
                  <a:defRPr sz="2000"/>
                </a:pPr>
                <a:r>
                  <a:rPr lang="en-US" sz="2000" baseline="0"/>
                  <a:t>Million Gallons Per Day (Mgal/d)</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34933392"/>
        <c:crosses val="autoZero"/>
        <c:crossBetween val="between"/>
      </c:valAx>
      <c:spPr>
        <a:noFill/>
        <a:ln>
          <a:noFill/>
        </a:ln>
        <a:effectLst/>
      </c:spPr>
    </c:plotArea>
    <c:legend>
      <c:legendPos val="b"/>
      <c:layout>
        <c:manualLayout>
          <c:xMode val="edge"/>
          <c:yMode val="edge"/>
          <c:x val="0.17659913768263996"/>
          <c:y val="0.15021709851942763"/>
          <c:w val="0.15910981187231837"/>
          <c:h val="0.29564727351287745"/>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solidFill>
      <a:schemeClr val="bg1"/>
    </a:soli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0E31D-99B8-4F08-A154-4CE2DCBBB338}" type="datetimeFigureOut">
              <a:rPr lang="en-US" smtClean="0"/>
              <a:t>2/20/2020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78AEC-E708-4CFB-B77D-0E632284F839}" type="slidenum">
              <a:rPr lang="en-US" smtClean="0"/>
              <a:t>‹#›</a:t>
            </a:fld>
            <a:endParaRPr lang="en-US"/>
          </a:p>
        </p:txBody>
      </p:sp>
    </p:spTree>
    <p:extLst>
      <p:ext uri="{BB962C8B-B14F-4D97-AF65-F5344CB8AC3E}">
        <p14:creationId xmlns:p14="http://schemas.microsoft.com/office/powerpoint/2010/main" val="318925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9790D5-23C3-4C0C-B914-2E2203B69CD1}"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195194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9790D5-23C3-4C0C-B914-2E2203B69CD1}"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53382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9790D5-23C3-4C0C-B914-2E2203B69CD1}"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227440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9790D5-23C3-4C0C-B914-2E2203B69CD1}"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3117708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9790D5-23C3-4C0C-B914-2E2203B69CD1}"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267819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9790D5-23C3-4C0C-B914-2E2203B69CD1}"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227761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9790D5-23C3-4C0C-B914-2E2203B69CD1}" type="datetimeFigureOut">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230425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9790D5-23C3-4C0C-B914-2E2203B69CD1}"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3367815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790D5-23C3-4C0C-B914-2E2203B69CD1}" type="datetimeFigureOut">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1067193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9790D5-23C3-4C0C-B914-2E2203B69CD1}"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188611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9790D5-23C3-4C0C-B914-2E2203B69CD1}"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F21717-CD44-4895-B87F-93BD2B5A4B1F}" type="slidenum">
              <a:rPr lang="en-US" smtClean="0"/>
              <a:t>‹#›</a:t>
            </a:fld>
            <a:endParaRPr lang="en-US"/>
          </a:p>
        </p:txBody>
      </p:sp>
    </p:spTree>
    <p:extLst>
      <p:ext uri="{BB962C8B-B14F-4D97-AF65-F5344CB8AC3E}">
        <p14:creationId xmlns:p14="http://schemas.microsoft.com/office/powerpoint/2010/main" val="3190209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790D5-23C3-4C0C-B914-2E2203B69CD1}" type="datetimeFigureOut">
              <a:rPr lang="en-US" smtClean="0"/>
              <a:t>2/20/2020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21717-CD44-4895-B87F-93BD2B5A4B1F}" type="slidenum">
              <a:rPr lang="en-US" smtClean="0"/>
              <a:t>‹#›</a:t>
            </a:fld>
            <a:endParaRPr lang="en-US"/>
          </a:p>
        </p:txBody>
      </p:sp>
    </p:spTree>
    <p:extLst>
      <p:ext uri="{BB962C8B-B14F-4D97-AF65-F5344CB8AC3E}">
        <p14:creationId xmlns:p14="http://schemas.microsoft.com/office/powerpoint/2010/main" val="1237103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ida.usgs.gov/ngwmn/provider/AKDNR/site/613406149152103/"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ida.usgs.gov/ngwmn/provider/AKDNR/site/613406149152103/" TargetMode="Externa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kevin.petrone@alaska.gov" TargetMode="External"/><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cida.usgs.gov/ngwmn/"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hyperlink" Target="http://dggs.alaska.gov/webpubs/dggs/pr/text/pr108.pdf" TargetMode="Externa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ida.usgs.gov/ngwmn/" TargetMode="Externa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cida.usgs.gov/ngwmn/index.jsp"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2518A1-E3E9-43C9-BED1-6FD7DBDEF773}"/>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6E75C150-3DB5-435A-9097-7B9A6E0A8B4C}"/>
              </a:ext>
            </a:extLst>
          </p:cNvPr>
          <p:cNvSpPr txBox="1"/>
          <p:nvPr/>
        </p:nvSpPr>
        <p:spPr>
          <a:xfrm>
            <a:off x="1144157" y="348992"/>
            <a:ext cx="7046544" cy="584775"/>
          </a:xfrm>
          <a:prstGeom prst="rect">
            <a:avLst/>
          </a:prstGeom>
          <a:solidFill>
            <a:srgbClr val="DDDDDD">
              <a:alpha val="34000"/>
            </a:srgbClr>
          </a:solidFill>
        </p:spPr>
        <p:txBody>
          <a:bodyPr wrap="none" rtlCol="0">
            <a:spAutoFit/>
          </a:bodyPr>
          <a:lstStyle/>
          <a:p>
            <a:r>
              <a:rPr lang="en-US" sz="3200" dirty="0"/>
              <a:t>Alaska Groundwater Monitoring Program</a:t>
            </a:r>
          </a:p>
        </p:txBody>
      </p:sp>
      <p:sp>
        <p:nvSpPr>
          <p:cNvPr id="6" name="TextBox 5">
            <a:extLst>
              <a:ext uri="{FF2B5EF4-FFF2-40B4-BE49-F238E27FC236}">
                <a16:creationId xmlns:a16="http://schemas.microsoft.com/office/drawing/2014/main" id="{B5C88F7C-31C5-4774-A1DC-1920EF80C81A}"/>
              </a:ext>
            </a:extLst>
          </p:cNvPr>
          <p:cNvSpPr txBox="1"/>
          <p:nvPr/>
        </p:nvSpPr>
        <p:spPr>
          <a:xfrm>
            <a:off x="2220042" y="2395083"/>
            <a:ext cx="4703916" cy="2400657"/>
          </a:xfrm>
          <a:prstGeom prst="rect">
            <a:avLst/>
          </a:prstGeom>
          <a:solidFill>
            <a:schemeClr val="bg2">
              <a:alpha val="76000"/>
            </a:schemeClr>
          </a:solidFill>
        </p:spPr>
        <p:txBody>
          <a:bodyPr wrap="square" rtlCol="0">
            <a:spAutoFit/>
          </a:bodyPr>
          <a:lstStyle/>
          <a:p>
            <a:pPr algn="ctr"/>
            <a:r>
              <a:rPr lang="en-US" sz="2400" dirty="0"/>
              <a:t>Alaska Hydrologic Survey</a:t>
            </a:r>
            <a:r>
              <a:rPr lang="en-US" dirty="0"/>
              <a:t> </a:t>
            </a:r>
          </a:p>
          <a:p>
            <a:pPr algn="ctr"/>
            <a:r>
              <a:rPr lang="en-US" dirty="0"/>
              <a:t>Alaska Department of Natural Resources</a:t>
            </a:r>
          </a:p>
          <a:p>
            <a:pPr algn="ctr"/>
            <a:r>
              <a:rPr lang="en-US" dirty="0"/>
              <a:t>Kevin Petrone and Jacob Coate (Anchorage)</a:t>
            </a:r>
          </a:p>
          <a:p>
            <a:pPr algn="ctr"/>
            <a:r>
              <a:rPr lang="en-US" dirty="0"/>
              <a:t>Terry Schwarz (Juneau) </a:t>
            </a:r>
          </a:p>
          <a:p>
            <a:pPr algn="ctr"/>
            <a:r>
              <a:rPr lang="en-US" dirty="0"/>
              <a:t>Jim Vohden (Fairbanks)</a:t>
            </a:r>
          </a:p>
          <a:p>
            <a:pPr algn="ctr"/>
            <a:endParaRPr lang="en-US" dirty="0"/>
          </a:p>
          <a:p>
            <a:pPr algn="ctr"/>
            <a:r>
              <a:rPr lang="en-US" dirty="0"/>
              <a:t>Workshop on Hydrogeology in Yukon, YT </a:t>
            </a:r>
          </a:p>
          <a:p>
            <a:pPr algn="ctr"/>
            <a:r>
              <a:rPr lang="en-US" dirty="0"/>
              <a:t>February 19, 2020</a:t>
            </a:r>
          </a:p>
        </p:txBody>
      </p:sp>
      <p:pic>
        <p:nvPicPr>
          <p:cNvPr id="9" name="Picture 5" descr="dnrlogo_60_58">
            <a:extLst>
              <a:ext uri="{FF2B5EF4-FFF2-40B4-BE49-F238E27FC236}">
                <a16:creationId xmlns:a16="http://schemas.microsoft.com/office/drawing/2014/main" id="{995935C9-5CA8-4AF0-9143-5560281C93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8567" y="4795740"/>
            <a:ext cx="1611179" cy="163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145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394EFE-37E0-48C8-B775-2A6358A208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62205"/>
            <a:ext cx="9113350" cy="4269320"/>
          </a:xfrm>
          <a:prstGeom prst="rect">
            <a:avLst/>
          </a:prstGeom>
        </p:spPr>
      </p:pic>
      <p:sp>
        <p:nvSpPr>
          <p:cNvPr id="5" name="Rectangle 4">
            <a:extLst>
              <a:ext uri="{FF2B5EF4-FFF2-40B4-BE49-F238E27FC236}">
                <a16:creationId xmlns:a16="http://schemas.microsoft.com/office/drawing/2014/main" id="{4F61F615-4D69-4C31-BAC0-B0322568592F}"/>
              </a:ext>
            </a:extLst>
          </p:cNvPr>
          <p:cNvSpPr/>
          <p:nvPr/>
        </p:nvSpPr>
        <p:spPr>
          <a:xfrm>
            <a:off x="1467393" y="5439732"/>
            <a:ext cx="7006045" cy="369332"/>
          </a:xfrm>
          <a:prstGeom prst="rect">
            <a:avLst/>
          </a:prstGeom>
        </p:spPr>
        <p:txBody>
          <a:bodyPr wrap="square">
            <a:spAutoFit/>
          </a:bodyPr>
          <a:lstStyle/>
          <a:p>
            <a:r>
              <a:rPr lang="en-US" dirty="0">
                <a:hlinkClick r:id="rId3"/>
              </a:rPr>
              <a:t>https://cida.usgs.gov/ngwmn/provider/AKDNR/site/613406149152103/</a:t>
            </a:r>
            <a:endParaRPr lang="en-US" dirty="0"/>
          </a:p>
        </p:txBody>
      </p:sp>
      <p:sp>
        <p:nvSpPr>
          <p:cNvPr id="6" name="TextBox 1">
            <a:extLst>
              <a:ext uri="{FF2B5EF4-FFF2-40B4-BE49-F238E27FC236}">
                <a16:creationId xmlns:a16="http://schemas.microsoft.com/office/drawing/2014/main" id="{41CE1B7C-5FF6-4888-A6FE-E722979CE447}"/>
              </a:ext>
            </a:extLst>
          </p:cNvPr>
          <p:cNvSpPr txBox="1">
            <a:spLocks noChangeArrowheads="1"/>
          </p:cNvSpPr>
          <p:nvPr/>
        </p:nvSpPr>
        <p:spPr bwMode="auto">
          <a:xfrm>
            <a:off x="683652" y="0"/>
            <a:ext cx="76373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t>National Groundwater Monitoring Network</a:t>
            </a:r>
          </a:p>
        </p:txBody>
      </p:sp>
    </p:spTree>
    <p:extLst>
      <p:ext uri="{BB962C8B-B14F-4D97-AF65-F5344CB8AC3E}">
        <p14:creationId xmlns:p14="http://schemas.microsoft.com/office/powerpoint/2010/main" val="220413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2CA01-F2C6-4897-8B37-B3EF00F163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422" y="542258"/>
            <a:ext cx="9093169" cy="4221127"/>
          </a:xfrm>
          <a:prstGeom prst="rect">
            <a:avLst/>
          </a:prstGeom>
        </p:spPr>
      </p:pic>
      <p:pic>
        <p:nvPicPr>
          <p:cNvPr id="4" name="Picture 3">
            <a:extLst>
              <a:ext uri="{FF2B5EF4-FFF2-40B4-BE49-F238E27FC236}">
                <a16:creationId xmlns:a16="http://schemas.microsoft.com/office/drawing/2014/main" id="{07C90A04-BD21-4B7C-A7FE-DB4B1C4168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8170" y="3386227"/>
            <a:ext cx="7267407" cy="3402105"/>
          </a:xfrm>
          <a:prstGeom prst="rect">
            <a:avLst/>
          </a:prstGeom>
        </p:spPr>
      </p:pic>
      <p:sp>
        <p:nvSpPr>
          <p:cNvPr id="5" name="Rectangle 4">
            <a:extLst>
              <a:ext uri="{FF2B5EF4-FFF2-40B4-BE49-F238E27FC236}">
                <a16:creationId xmlns:a16="http://schemas.microsoft.com/office/drawing/2014/main" id="{8D08B8D6-81CC-487E-9295-F691635E433A}"/>
              </a:ext>
            </a:extLst>
          </p:cNvPr>
          <p:cNvSpPr/>
          <p:nvPr/>
        </p:nvSpPr>
        <p:spPr>
          <a:xfrm>
            <a:off x="1330807" y="0"/>
            <a:ext cx="7403226" cy="523220"/>
          </a:xfrm>
          <a:prstGeom prst="rect">
            <a:avLst/>
          </a:prstGeom>
        </p:spPr>
        <p:txBody>
          <a:bodyPr wrap="square">
            <a:spAutoFit/>
          </a:bodyPr>
          <a:lstStyle/>
          <a:p>
            <a:r>
              <a:rPr lang="en-US" sz="2800" dirty="0"/>
              <a:t>Matanuska Exp Farm Well – NGWMN</a:t>
            </a:r>
          </a:p>
        </p:txBody>
      </p:sp>
    </p:spTree>
    <p:extLst>
      <p:ext uri="{BB962C8B-B14F-4D97-AF65-F5344CB8AC3E}">
        <p14:creationId xmlns:p14="http://schemas.microsoft.com/office/powerpoint/2010/main" val="3270658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693367-7979-43A8-A61B-26404DC932F0}"/>
              </a:ext>
            </a:extLst>
          </p:cNvPr>
          <p:cNvSpPr/>
          <p:nvPr/>
        </p:nvSpPr>
        <p:spPr>
          <a:xfrm>
            <a:off x="1158949" y="6412272"/>
            <a:ext cx="7240772" cy="369332"/>
          </a:xfrm>
          <a:prstGeom prst="rect">
            <a:avLst/>
          </a:prstGeom>
        </p:spPr>
        <p:txBody>
          <a:bodyPr wrap="square">
            <a:spAutoFit/>
          </a:bodyPr>
          <a:lstStyle/>
          <a:p>
            <a:r>
              <a:rPr lang="en-US" dirty="0">
                <a:hlinkClick r:id="rId2"/>
              </a:rPr>
              <a:t>https://cida.usgs.gov/ngwmn/provider/AKDNR/site/613406149152103/</a:t>
            </a:r>
            <a:endParaRPr lang="en-US" dirty="0"/>
          </a:p>
        </p:txBody>
      </p:sp>
      <p:pic>
        <p:nvPicPr>
          <p:cNvPr id="4" name="Picture 3">
            <a:extLst>
              <a:ext uri="{FF2B5EF4-FFF2-40B4-BE49-F238E27FC236}">
                <a16:creationId xmlns:a16="http://schemas.microsoft.com/office/drawing/2014/main" id="{68CE1D24-9F78-47C8-BA9D-B360309B66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591" y="261062"/>
            <a:ext cx="8108448" cy="3795823"/>
          </a:xfrm>
          <a:prstGeom prst="rect">
            <a:avLst/>
          </a:prstGeom>
        </p:spPr>
      </p:pic>
      <p:pic>
        <p:nvPicPr>
          <p:cNvPr id="3" name="Picture 2">
            <a:extLst>
              <a:ext uri="{FF2B5EF4-FFF2-40B4-BE49-F238E27FC236}">
                <a16:creationId xmlns:a16="http://schemas.microsoft.com/office/drawing/2014/main" id="{A6F82BB7-2744-44F6-A007-31D77A4D01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242" y="2158973"/>
            <a:ext cx="7171814" cy="3317359"/>
          </a:xfrm>
          <a:prstGeom prst="rect">
            <a:avLst/>
          </a:prstGeom>
        </p:spPr>
      </p:pic>
      <p:pic>
        <p:nvPicPr>
          <p:cNvPr id="5" name="Picture 4">
            <a:extLst>
              <a:ext uri="{FF2B5EF4-FFF2-40B4-BE49-F238E27FC236}">
                <a16:creationId xmlns:a16="http://schemas.microsoft.com/office/drawing/2014/main" id="{7BFAE7BA-FD5A-402D-AB4D-EA4DE5AF42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74486" y="3120219"/>
            <a:ext cx="3179140" cy="3017597"/>
          </a:xfrm>
          <a:prstGeom prst="rect">
            <a:avLst/>
          </a:prstGeom>
        </p:spPr>
      </p:pic>
      <p:sp>
        <p:nvSpPr>
          <p:cNvPr id="6" name="Rectangle 5">
            <a:extLst>
              <a:ext uri="{FF2B5EF4-FFF2-40B4-BE49-F238E27FC236}">
                <a16:creationId xmlns:a16="http://schemas.microsoft.com/office/drawing/2014/main" id="{5C1763AF-E7BE-4F23-9063-A1C0740D5DE3}"/>
              </a:ext>
            </a:extLst>
          </p:cNvPr>
          <p:cNvSpPr/>
          <p:nvPr/>
        </p:nvSpPr>
        <p:spPr>
          <a:xfrm>
            <a:off x="1330807" y="0"/>
            <a:ext cx="7403226" cy="523220"/>
          </a:xfrm>
          <a:prstGeom prst="rect">
            <a:avLst/>
          </a:prstGeom>
        </p:spPr>
        <p:txBody>
          <a:bodyPr wrap="square">
            <a:spAutoFit/>
          </a:bodyPr>
          <a:lstStyle/>
          <a:p>
            <a:r>
              <a:rPr lang="en-US" sz="2800" dirty="0"/>
              <a:t>Matanuska Exp Farm Well – NGWMN</a:t>
            </a:r>
          </a:p>
        </p:txBody>
      </p:sp>
    </p:spTree>
    <p:extLst>
      <p:ext uri="{BB962C8B-B14F-4D97-AF65-F5344CB8AC3E}">
        <p14:creationId xmlns:p14="http://schemas.microsoft.com/office/powerpoint/2010/main" val="2201396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sky, outdoor, field&#10;&#10;Description automatically generated">
            <a:extLst>
              <a:ext uri="{FF2B5EF4-FFF2-40B4-BE49-F238E27FC236}">
                <a16:creationId xmlns:a16="http://schemas.microsoft.com/office/drawing/2014/main" id="{F6959CEF-0FC4-4C8C-9F43-876A4FD9F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371599"/>
            <a:ext cx="9144000" cy="9144000"/>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64A2A8B7-1188-4694-AC5A-80BA6F9B01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699" b="12344"/>
          <a:stretch/>
        </p:blipFill>
        <p:spPr>
          <a:xfrm>
            <a:off x="110918" y="1426908"/>
            <a:ext cx="7403226" cy="5566591"/>
          </a:xfrm>
          <a:prstGeom prst="rect">
            <a:avLst/>
          </a:prstGeom>
        </p:spPr>
      </p:pic>
      <p:sp>
        <p:nvSpPr>
          <p:cNvPr id="9" name="Rectangle 8">
            <a:extLst>
              <a:ext uri="{FF2B5EF4-FFF2-40B4-BE49-F238E27FC236}">
                <a16:creationId xmlns:a16="http://schemas.microsoft.com/office/drawing/2014/main" id="{334499E9-2BC4-4BF7-8192-E523719312EC}"/>
              </a:ext>
            </a:extLst>
          </p:cNvPr>
          <p:cNvSpPr/>
          <p:nvPr/>
        </p:nvSpPr>
        <p:spPr>
          <a:xfrm>
            <a:off x="696433" y="0"/>
            <a:ext cx="7403226" cy="523220"/>
          </a:xfrm>
          <a:prstGeom prst="rect">
            <a:avLst/>
          </a:prstGeom>
        </p:spPr>
        <p:txBody>
          <a:bodyPr wrap="square">
            <a:spAutoFit/>
          </a:bodyPr>
          <a:lstStyle/>
          <a:p>
            <a:r>
              <a:rPr lang="en-US" sz="2800" dirty="0">
                <a:solidFill>
                  <a:srgbClr val="FFFF00"/>
                </a:solidFill>
              </a:rPr>
              <a:t>Matanuska Exp Farm Well – Earthquake Response</a:t>
            </a:r>
          </a:p>
        </p:txBody>
      </p:sp>
    </p:spTree>
    <p:extLst>
      <p:ext uri="{BB962C8B-B14F-4D97-AF65-F5344CB8AC3E}">
        <p14:creationId xmlns:p14="http://schemas.microsoft.com/office/powerpoint/2010/main" val="165819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sky, outdoor, field&#10;&#10;Description automatically generated">
            <a:extLst>
              <a:ext uri="{FF2B5EF4-FFF2-40B4-BE49-F238E27FC236}">
                <a16:creationId xmlns:a16="http://schemas.microsoft.com/office/drawing/2014/main" id="{27882A04-449D-4373-A93E-D5635A2439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371599"/>
            <a:ext cx="9144000" cy="914400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7B1F4B15-8E46-455C-BCE9-EA3553F44A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265"/>
          <a:stretch/>
        </p:blipFill>
        <p:spPr>
          <a:xfrm>
            <a:off x="86720" y="1366028"/>
            <a:ext cx="7796890" cy="5563565"/>
          </a:xfrm>
          <a:prstGeom prst="rect">
            <a:avLst/>
          </a:prstGeom>
        </p:spPr>
      </p:pic>
      <p:sp>
        <p:nvSpPr>
          <p:cNvPr id="5" name="Rectangle 4">
            <a:extLst>
              <a:ext uri="{FF2B5EF4-FFF2-40B4-BE49-F238E27FC236}">
                <a16:creationId xmlns:a16="http://schemas.microsoft.com/office/drawing/2014/main" id="{0D85F78B-8843-42D8-AC14-B745702D479F}"/>
              </a:ext>
            </a:extLst>
          </p:cNvPr>
          <p:cNvSpPr/>
          <p:nvPr/>
        </p:nvSpPr>
        <p:spPr>
          <a:xfrm>
            <a:off x="696433" y="0"/>
            <a:ext cx="7403226" cy="523220"/>
          </a:xfrm>
          <a:prstGeom prst="rect">
            <a:avLst/>
          </a:prstGeom>
        </p:spPr>
        <p:txBody>
          <a:bodyPr wrap="square">
            <a:spAutoFit/>
          </a:bodyPr>
          <a:lstStyle/>
          <a:p>
            <a:r>
              <a:rPr lang="en-US" sz="2800" dirty="0">
                <a:solidFill>
                  <a:srgbClr val="FFFF00"/>
                </a:solidFill>
              </a:rPr>
              <a:t>Matanuska Exp Farm Well – Earthquake Response</a:t>
            </a:r>
          </a:p>
        </p:txBody>
      </p:sp>
    </p:spTree>
    <p:extLst>
      <p:ext uri="{BB962C8B-B14F-4D97-AF65-F5344CB8AC3E}">
        <p14:creationId xmlns:p14="http://schemas.microsoft.com/office/powerpoint/2010/main" val="1313007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sky, outdoor, field&#10;&#10;Description automatically generated">
            <a:extLst>
              <a:ext uri="{FF2B5EF4-FFF2-40B4-BE49-F238E27FC236}">
                <a16:creationId xmlns:a16="http://schemas.microsoft.com/office/drawing/2014/main" id="{F6959CEF-0FC4-4C8C-9F43-876A4FD9F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371599"/>
            <a:ext cx="9144000" cy="9144000"/>
          </a:xfrm>
          <a:prstGeom prst="rect">
            <a:avLst/>
          </a:prstGeom>
        </p:spPr>
      </p:pic>
      <p:pic>
        <p:nvPicPr>
          <p:cNvPr id="4" name="Picture 3" descr="A close up of a map&#10;&#10;Description automatically generated">
            <a:extLst>
              <a:ext uri="{FF2B5EF4-FFF2-40B4-BE49-F238E27FC236}">
                <a16:creationId xmlns:a16="http://schemas.microsoft.com/office/drawing/2014/main" id="{561A9956-F80B-435B-A3CA-581E983A01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690" b="12713"/>
          <a:stretch/>
        </p:blipFill>
        <p:spPr>
          <a:xfrm>
            <a:off x="140483" y="1309215"/>
            <a:ext cx="7247336" cy="5548785"/>
          </a:xfrm>
          <a:prstGeom prst="rect">
            <a:avLst/>
          </a:prstGeom>
        </p:spPr>
      </p:pic>
      <p:sp>
        <p:nvSpPr>
          <p:cNvPr id="5" name="Rectangle 4">
            <a:extLst>
              <a:ext uri="{FF2B5EF4-FFF2-40B4-BE49-F238E27FC236}">
                <a16:creationId xmlns:a16="http://schemas.microsoft.com/office/drawing/2014/main" id="{118DFCA7-1127-43B9-8F9D-C2691605B0CA}"/>
              </a:ext>
            </a:extLst>
          </p:cNvPr>
          <p:cNvSpPr/>
          <p:nvPr/>
        </p:nvSpPr>
        <p:spPr>
          <a:xfrm>
            <a:off x="696433" y="0"/>
            <a:ext cx="7403226" cy="523220"/>
          </a:xfrm>
          <a:prstGeom prst="rect">
            <a:avLst/>
          </a:prstGeom>
        </p:spPr>
        <p:txBody>
          <a:bodyPr wrap="square">
            <a:spAutoFit/>
          </a:bodyPr>
          <a:lstStyle/>
          <a:p>
            <a:r>
              <a:rPr lang="en-US" sz="2800" dirty="0">
                <a:solidFill>
                  <a:srgbClr val="FFFF00"/>
                </a:solidFill>
              </a:rPr>
              <a:t>Matanuska Exp Farm Well – Earthquake Response</a:t>
            </a:r>
          </a:p>
        </p:txBody>
      </p:sp>
    </p:spTree>
    <p:extLst>
      <p:ext uri="{BB962C8B-B14F-4D97-AF65-F5344CB8AC3E}">
        <p14:creationId xmlns:p14="http://schemas.microsoft.com/office/powerpoint/2010/main" val="412125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ss, sky, outdoor, field&#10;&#10;Description automatically generated">
            <a:extLst>
              <a:ext uri="{FF2B5EF4-FFF2-40B4-BE49-F238E27FC236}">
                <a16:creationId xmlns:a16="http://schemas.microsoft.com/office/drawing/2014/main" id="{F6959CEF-0FC4-4C8C-9F43-876A4FD9F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371599"/>
            <a:ext cx="9144000" cy="9144000"/>
          </a:xfrm>
          <a:prstGeom prst="rect">
            <a:avLst/>
          </a:prstGeom>
        </p:spPr>
      </p:pic>
      <p:sp>
        <p:nvSpPr>
          <p:cNvPr id="9" name="Rectangle 8">
            <a:extLst>
              <a:ext uri="{FF2B5EF4-FFF2-40B4-BE49-F238E27FC236}">
                <a16:creationId xmlns:a16="http://schemas.microsoft.com/office/drawing/2014/main" id="{A23BDF5B-61DF-4007-900F-BA41D217B829}"/>
              </a:ext>
            </a:extLst>
          </p:cNvPr>
          <p:cNvSpPr/>
          <p:nvPr/>
        </p:nvSpPr>
        <p:spPr>
          <a:xfrm>
            <a:off x="696433" y="0"/>
            <a:ext cx="7403226" cy="523220"/>
          </a:xfrm>
          <a:prstGeom prst="rect">
            <a:avLst/>
          </a:prstGeom>
        </p:spPr>
        <p:txBody>
          <a:bodyPr wrap="square">
            <a:spAutoFit/>
          </a:bodyPr>
          <a:lstStyle/>
          <a:p>
            <a:r>
              <a:rPr lang="en-US" sz="2800" dirty="0">
                <a:solidFill>
                  <a:srgbClr val="FFFF00"/>
                </a:solidFill>
              </a:rPr>
              <a:t>Matanuska Exp Farm Well – Earthquake Response</a:t>
            </a:r>
          </a:p>
        </p:txBody>
      </p:sp>
      <p:pic>
        <p:nvPicPr>
          <p:cNvPr id="11" name="Picture 10" descr="A close up of a map&#10;&#10;Description automatically generated">
            <a:extLst>
              <a:ext uri="{FF2B5EF4-FFF2-40B4-BE49-F238E27FC236}">
                <a16:creationId xmlns:a16="http://schemas.microsoft.com/office/drawing/2014/main" id="{0B7FCA48-63ED-47B7-BB87-CF37614B7C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9708" b="11254"/>
          <a:stretch/>
        </p:blipFill>
        <p:spPr>
          <a:xfrm>
            <a:off x="74406" y="1371989"/>
            <a:ext cx="7291894" cy="5551643"/>
          </a:xfrm>
          <a:prstGeom prst="rect">
            <a:avLst/>
          </a:prstGeom>
        </p:spPr>
      </p:pic>
    </p:spTree>
    <p:extLst>
      <p:ext uri="{BB962C8B-B14F-4D97-AF65-F5344CB8AC3E}">
        <p14:creationId xmlns:p14="http://schemas.microsoft.com/office/powerpoint/2010/main" val="171231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10;&#10;Description automatically generated">
            <a:extLst>
              <a:ext uri="{FF2B5EF4-FFF2-40B4-BE49-F238E27FC236}">
                <a16:creationId xmlns:a16="http://schemas.microsoft.com/office/drawing/2014/main" id="{262460E3-74E7-4438-9450-9F8696A028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025" y="0"/>
            <a:ext cx="10841666" cy="8131250"/>
          </a:xfrm>
          <a:prstGeom prst="rect">
            <a:avLst/>
          </a:prstGeom>
        </p:spPr>
      </p:pic>
      <p:sp>
        <p:nvSpPr>
          <p:cNvPr id="3" name="Subtitle 2">
            <a:extLst>
              <a:ext uri="{FF2B5EF4-FFF2-40B4-BE49-F238E27FC236}">
                <a16:creationId xmlns:a16="http://schemas.microsoft.com/office/drawing/2014/main" id="{1C15E56C-488D-4103-A6F9-DBDC079D9C20}"/>
              </a:ext>
            </a:extLst>
          </p:cNvPr>
          <p:cNvSpPr>
            <a:spLocks noGrp="1"/>
          </p:cNvSpPr>
          <p:nvPr>
            <p:ph type="subTitle" idx="1"/>
          </p:nvPr>
        </p:nvSpPr>
        <p:spPr>
          <a:xfrm>
            <a:off x="609600" y="2057400"/>
            <a:ext cx="8229600" cy="4648200"/>
          </a:xfrm>
        </p:spPr>
        <p:txBody>
          <a:bodyPr>
            <a:normAutofit/>
          </a:bodyPr>
          <a:lstStyle/>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p>
          <a:p>
            <a:pPr eaLnBrk="1" hangingPunct="1">
              <a:lnSpc>
                <a:spcPct val="80000"/>
              </a:lnSpc>
              <a:buFont typeface="Arial" charset="0"/>
              <a:buNone/>
              <a:defRPr/>
            </a:pPr>
            <a:endParaRPr lang="en-US" altLang="en-US" sz="2000" dirty="0">
              <a:solidFill>
                <a:schemeClr val="bg1"/>
              </a:solidFill>
            </a:endParaRPr>
          </a:p>
          <a:p>
            <a:pPr eaLnBrk="1" hangingPunct="1">
              <a:lnSpc>
                <a:spcPct val="170000"/>
              </a:lnSpc>
              <a:buFont typeface="Arial" charset="0"/>
              <a:buNone/>
              <a:defRPr/>
            </a:pPr>
            <a:endParaRPr lang="en-US" altLang="en-US" sz="2300" b="1" dirty="0">
              <a:solidFill>
                <a:srgbClr val="FFFF00"/>
              </a:solidFill>
            </a:endParaRPr>
          </a:p>
          <a:p>
            <a:pPr eaLnBrk="1" hangingPunct="1">
              <a:lnSpc>
                <a:spcPct val="170000"/>
              </a:lnSpc>
              <a:buFont typeface="Arial" charset="0"/>
              <a:buNone/>
              <a:defRPr/>
            </a:pPr>
            <a:endParaRPr lang="en-US" altLang="en-US" sz="2300" b="1" dirty="0">
              <a:solidFill>
                <a:srgbClr val="FFFF00"/>
              </a:solidFill>
            </a:endParaRPr>
          </a:p>
          <a:p>
            <a:pPr eaLnBrk="1" hangingPunct="1">
              <a:lnSpc>
                <a:spcPct val="170000"/>
              </a:lnSpc>
              <a:buFont typeface="Arial" charset="0"/>
              <a:buNone/>
              <a:defRPr/>
            </a:pPr>
            <a:endParaRPr lang="en-US" altLang="en-US" sz="2300" b="1" dirty="0">
              <a:solidFill>
                <a:srgbClr val="FFFF00"/>
              </a:solidFill>
            </a:endParaRPr>
          </a:p>
          <a:p>
            <a:pPr eaLnBrk="1" hangingPunct="1">
              <a:lnSpc>
                <a:spcPct val="170000"/>
              </a:lnSpc>
              <a:buFont typeface="Arial" charset="0"/>
              <a:buNone/>
              <a:defRPr/>
            </a:pPr>
            <a:endParaRPr lang="en-US" altLang="en-US" sz="2300" b="1" dirty="0">
              <a:solidFill>
                <a:srgbClr val="FFFF00"/>
              </a:solidFill>
            </a:endParaRPr>
          </a:p>
          <a:p>
            <a:pPr eaLnBrk="1" hangingPunct="1">
              <a:lnSpc>
                <a:spcPct val="80000"/>
              </a:lnSpc>
              <a:buFont typeface="Arial" charset="0"/>
              <a:buNone/>
              <a:defRPr/>
            </a:pPr>
            <a:endParaRPr lang="en-US" altLang="en-US" sz="1600" dirty="0">
              <a:solidFill>
                <a:schemeClr val="bg1"/>
              </a:solidFill>
            </a:endParaRPr>
          </a:p>
        </p:txBody>
      </p:sp>
      <p:sp>
        <p:nvSpPr>
          <p:cNvPr id="4" name="TextBox 3">
            <a:extLst>
              <a:ext uri="{FF2B5EF4-FFF2-40B4-BE49-F238E27FC236}">
                <a16:creationId xmlns:a16="http://schemas.microsoft.com/office/drawing/2014/main" id="{F1122044-1BF3-4BB2-A99A-F21E8C6BE38A}"/>
              </a:ext>
            </a:extLst>
          </p:cNvPr>
          <p:cNvSpPr txBox="1">
            <a:spLocks noChangeArrowheads="1"/>
          </p:cNvSpPr>
          <p:nvPr/>
        </p:nvSpPr>
        <p:spPr bwMode="auto">
          <a:xfrm>
            <a:off x="304800" y="1095575"/>
            <a:ext cx="9144000" cy="1200329"/>
          </a:xfrm>
          <a:prstGeom prst="rect">
            <a:avLst/>
          </a:prstGeom>
          <a:solidFill>
            <a:schemeClr val="accent6">
              <a:lumMod val="20000"/>
              <a:lumOff val="80000"/>
              <a:alpha val="57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u="sng" dirty="0">
                <a:solidFill>
                  <a:schemeClr val="bg1"/>
                </a:solidFill>
                <a:cs typeface="Arial" charset="0"/>
              </a:rPr>
              <a:t>Contact information</a:t>
            </a:r>
          </a:p>
          <a:p>
            <a:pPr eaLnBrk="1" hangingPunct="1">
              <a:defRPr/>
            </a:pPr>
            <a:endParaRPr lang="en-US" altLang="en-US" dirty="0">
              <a:solidFill>
                <a:schemeClr val="bg1"/>
              </a:solidFill>
              <a:cs typeface="Arial" charset="0"/>
            </a:endParaRPr>
          </a:p>
          <a:p>
            <a:pPr eaLnBrk="1" hangingPunct="1">
              <a:defRPr/>
            </a:pPr>
            <a:r>
              <a:rPr lang="en-US" altLang="en-US" dirty="0">
                <a:solidFill>
                  <a:schemeClr val="bg1"/>
                </a:solidFill>
                <a:cs typeface="Arial" charset="0"/>
              </a:rPr>
              <a:t>Kevin Petrone            phone: (907) 269-8646   email: </a:t>
            </a:r>
            <a:r>
              <a:rPr lang="en-US" altLang="en-US" dirty="0">
                <a:cs typeface="Arial" charset="0"/>
                <a:hlinkClick r:id="rId3"/>
              </a:rPr>
              <a:t>kevin.petrone@alaska.gov</a:t>
            </a:r>
            <a:endParaRPr lang="en-US" altLang="en-US" dirty="0">
              <a:cs typeface="Arial" charset="0"/>
            </a:endParaRPr>
          </a:p>
          <a:p>
            <a:pPr eaLnBrk="1" hangingPunct="1">
              <a:defRPr/>
            </a:pPr>
            <a:endParaRPr lang="en-US" altLang="en-US" dirty="0">
              <a:cs typeface="Arial" charset="0"/>
            </a:endParaRPr>
          </a:p>
        </p:txBody>
      </p:sp>
      <p:sp>
        <p:nvSpPr>
          <p:cNvPr id="5" name="TextBox 1">
            <a:extLst>
              <a:ext uri="{FF2B5EF4-FFF2-40B4-BE49-F238E27FC236}">
                <a16:creationId xmlns:a16="http://schemas.microsoft.com/office/drawing/2014/main" id="{659946DA-FF80-43D7-BF5A-A2D8AB194C0C}"/>
              </a:ext>
            </a:extLst>
          </p:cNvPr>
          <p:cNvSpPr txBox="1">
            <a:spLocks noChangeArrowheads="1"/>
          </p:cNvSpPr>
          <p:nvPr/>
        </p:nvSpPr>
        <p:spPr bwMode="auto">
          <a:xfrm>
            <a:off x="3024575" y="79912"/>
            <a:ext cx="33996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6000" b="1" dirty="0">
                <a:solidFill>
                  <a:srgbClr val="FFFF00"/>
                </a:solidFill>
              </a:rPr>
              <a:t>Questions</a:t>
            </a:r>
            <a:endParaRPr lang="en-US" altLang="en-US" sz="8000" b="1" dirty="0">
              <a:solidFill>
                <a:srgbClr val="FFFF00"/>
              </a:solidFill>
            </a:endParaRPr>
          </a:p>
        </p:txBody>
      </p:sp>
    </p:spTree>
    <p:extLst>
      <p:ext uri="{BB962C8B-B14F-4D97-AF65-F5344CB8AC3E}">
        <p14:creationId xmlns:p14="http://schemas.microsoft.com/office/powerpoint/2010/main" val="257558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927EA-B206-4D9A-AEC2-27103B0721DD}"/>
              </a:ext>
            </a:extLst>
          </p:cNvPr>
          <p:cNvSpPr txBox="1"/>
          <p:nvPr/>
        </p:nvSpPr>
        <p:spPr>
          <a:xfrm>
            <a:off x="4572000" y="1341626"/>
            <a:ext cx="4279677" cy="2031325"/>
          </a:xfrm>
          <a:prstGeom prst="rect">
            <a:avLst/>
          </a:prstGeom>
          <a:noFill/>
        </p:spPr>
        <p:txBody>
          <a:bodyPr wrap="square" rtlCol="0">
            <a:spAutoFit/>
          </a:bodyPr>
          <a:lstStyle/>
          <a:p>
            <a:r>
              <a:rPr lang="en-US" dirty="0"/>
              <a:t>Nearly all the pertinent data show that the artesian-pressure surface was lowered, locally as much as 24 feet, but that recovery started immediately and that within 6 months the water levels either had recovered to their former level or stabilized at a different level. </a:t>
            </a:r>
          </a:p>
        </p:txBody>
      </p:sp>
      <p:sp>
        <p:nvSpPr>
          <p:cNvPr id="3" name="TextBox 2">
            <a:extLst>
              <a:ext uri="{FF2B5EF4-FFF2-40B4-BE49-F238E27FC236}">
                <a16:creationId xmlns:a16="http://schemas.microsoft.com/office/drawing/2014/main" id="{41E5FC64-9135-4A73-BB17-28F940FA042B}"/>
              </a:ext>
            </a:extLst>
          </p:cNvPr>
          <p:cNvSpPr txBox="1"/>
          <p:nvPr/>
        </p:nvSpPr>
        <p:spPr>
          <a:xfrm>
            <a:off x="230179" y="1203741"/>
            <a:ext cx="4131752" cy="2031325"/>
          </a:xfrm>
          <a:prstGeom prst="rect">
            <a:avLst/>
          </a:prstGeom>
          <a:noFill/>
        </p:spPr>
        <p:txBody>
          <a:bodyPr wrap="square" rtlCol="0">
            <a:spAutoFit/>
          </a:bodyPr>
          <a:lstStyle/>
          <a:p>
            <a:r>
              <a:rPr lang="en-US" dirty="0"/>
              <a:t>Generally, ground-water levels were residually lowered after the initial period of fluctuation. This lowering is attributed either to changes in the dis­charge zones offshore or to a change in the permeability of the aquifers by seismically induced strain. </a:t>
            </a:r>
          </a:p>
        </p:txBody>
      </p:sp>
      <p:sp>
        <p:nvSpPr>
          <p:cNvPr id="4" name="TextBox 3">
            <a:extLst>
              <a:ext uri="{FF2B5EF4-FFF2-40B4-BE49-F238E27FC236}">
                <a16:creationId xmlns:a16="http://schemas.microsoft.com/office/drawing/2014/main" id="{FAC06D72-E429-4346-9ECD-3918DADBA839}"/>
              </a:ext>
            </a:extLst>
          </p:cNvPr>
          <p:cNvSpPr txBox="1"/>
          <p:nvPr/>
        </p:nvSpPr>
        <p:spPr>
          <a:xfrm>
            <a:off x="2185852" y="391886"/>
            <a:ext cx="6132526" cy="646331"/>
          </a:xfrm>
          <a:prstGeom prst="rect">
            <a:avLst/>
          </a:prstGeom>
          <a:noFill/>
        </p:spPr>
        <p:txBody>
          <a:bodyPr wrap="square" rtlCol="0">
            <a:spAutoFit/>
          </a:bodyPr>
          <a:lstStyle/>
          <a:p>
            <a:r>
              <a:rPr lang="en-US" dirty="0"/>
              <a:t>EFFECTS OF THE MARCH 1964 ALASKA EARTHQUAKE ON THE HYDROLOGY OF THE ANCHORAGE AREA, ALASKA </a:t>
            </a:r>
          </a:p>
        </p:txBody>
      </p:sp>
    </p:spTree>
    <p:extLst>
      <p:ext uri="{BB962C8B-B14F-4D97-AF65-F5344CB8AC3E}">
        <p14:creationId xmlns:p14="http://schemas.microsoft.com/office/powerpoint/2010/main" val="2671367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7E29A-5ECB-481E-A249-7454B0094758}"/>
              </a:ext>
            </a:extLst>
          </p:cNvPr>
          <p:cNvSpPr txBox="1"/>
          <p:nvPr/>
        </p:nvSpPr>
        <p:spPr>
          <a:xfrm>
            <a:off x="709682" y="2679995"/>
            <a:ext cx="7269110" cy="1754326"/>
          </a:xfrm>
          <a:prstGeom prst="rect">
            <a:avLst/>
          </a:prstGeom>
          <a:noFill/>
        </p:spPr>
        <p:txBody>
          <a:bodyPr wrap="square" rtlCol="0">
            <a:spAutoFit/>
          </a:bodyPr>
          <a:lstStyle/>
          <a:p>
            <a:r>
              <a:rPr lang="en-US" sz="1350" dirty="0"/>
              <a:t>The Alaska Department of Natural Resources (ADNR) is a water-level data provider to the National Groundwater Monitoring Network (NGWMN; </a:t>
            </a:r>
            <a:r>
              <a:rPr lang="en-US" sz="1350" u="sng" dirty="0">
                <a:hlinkClick r:id="rId2"/>
              </a:rPr>
              <a:t>https://cida.usgs.gov/ngwmn/</a:t>
            </a:r>
            <a:r>
              <a:rPr lang="en-US" sz="1350" dirty="0"/>
              <a:t>). Funding to support data providers to the National Ground-Water Monitoring Network is provided through USGS Cooperative Agreements. The ADNR collects groundwater data to evaluate changes in groundwater storage and recharge, the interaction between groundwater and surface-water, the response of groundwater systems to climate variability and drought, and the effects of earthquakes on groundwater levels. We will provide an update on current status of monitoring wells and highlights of results to date.</a:t>
            </a:r>
          </a:p>
        </p:txBody>
      </p:sp>
    </p:spTree>
    <p:extLst>
      <p:ext uri="{BB962C8B-B14F-4D97-AF65-F5344CB8AC3E}">
        <p14:creationId xmlns:p14="http://schemas.microsoft.com/office/powerpoint/2010/main" val="903374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44CBA7-202A-42B1-B2E9-C34EE37800A4}"/>
              </a:ext>
            </a:extLst>
          </p:cNvPr>
          <p:cNvSpPr txBox="1"/>
          <p:nvPr/>
        </p:nvSpPr>
        <p:spPr>
          <a:xfrm rot="10800000" flipV="1">
            <a:off x="347799" y="1047557"/>
            <a:ext cx="8729330" cy="4955203"/>
          </a:xfrm>
          <a:prstGeom prst="rect">
            <a:avLst/>
          </a:prstGeom>
          <a:solidFill>
            <a:schemeClr val="bg2">
              <a:alpha val="69000"/>
            </a:schemeClr>
          </a:solidFill>
        </p:spPr>
        <p:txBody>
          <a:bodyPr wrap="square" rtlCol="0">
            <a:spAutoFit/>
          </a:bodyPr>
          <a:lstStyle/>
          <a:p>
            <a:r>
              <a:rPr lang="en-US" sz="2400" dirty="0">
                <a:solidFill>
                  <a:srgbClr val="FFFF00"/>
                </a:solidFill>
              </a:rPr>
              <a:t>		</a:t>
            </a:r>
            <a:r>
              <a:rPr lang="en-US" sz="2800" dirty="0">
                <a:solidFill>
                  <a:srgbClr val="FFFF00"/>
                </a:solidFill>
                <a:highlight>
                  <a:srgbClr val="000080"/>
                </a:highlight>
              </a:rPr>
              <a:t>Why Are Groundwater Level Data Needed?</a:t>
            </a:r>
          </a:p>
          <a:p>
            <a:pPr marL="342900" indent="-342900">
              <a:buFont typeface="Wingdings" panose="05000000000000000000" pitchFamily="2" charset="2"/>
              <a:buChar char="v"/>
            </a:pPr>
            <a:endParaRPr lang="en-US" sz="2400" dirty="0">
              <a:solidFill>
                <a:srgbClr val="FFFF00"/>
              </a:solidFill>
            </a:endParaRPr>
          </a:p>
          <a:p>
            <a:r>
              <a:rPr lang="en-US" altLang="en-US" sz="2400" dirty="0"/>
              <a:t>Water availability for Muni/Borough/Village Potable Supply</a:t>
            </a:r>
          </a:p>
          <a:p>
            <a:pPr marL="800100" lvl="1" indent="-342900">
              <a:buFont typeface="Arial" panose="020B0604020202020204" pitchFamily="34" charset="0"/>
              <a:buChar char="•"/>
            </a:pPr>
            <a:r>
              <a:rPr lang="en-US" sz="2400" dirty="0"/>
              <a:t>groundwater storage and recharge dynamics</a:t>
            </a:r>
          </a:p>
          <a:p>
            <a:pPr marL="800100" lvl="1" indent="-342900">
              <a:buFont typeface="Arial" panose="020B0604020202020204" pitchFamily="34" charset="0"/>
              <a:buChar char="•"/>
            </a:pPr>
            <a:r>
              <a:rPr lang="en-US" sz="2400" dirty="0"/>
              <a:t>the response of groundwater aquifers to climate variability and drought</a:t>
            </a:r>
          </a:p>
          <a:p>
            <a:pPr marL="342900" indent="-342900">
              <a:buFont typeface="Wingdings" panose="05000000000000000000" pitchFamily="2" charset="2"/>
              <a:buChar char="v"/>
            </a:pPr>
            <a:endParaRPr lang="en-US" sz="2400" dirty="0"/>
          </a:p>
          <a:p>
            <a:r>
              <a:rPr lang="en-US" sz="2400" dirty="0"/>
              <a:t>Water availability for surface water bodies</a:t>
            </a:r>
          </a:p>
          <a:p>
            <a:pPr marL="800100" lvl="1" indent="-342900">
              <a:buFont typeface="Arial" panose="020B0604020202020204" pitchFamily="34" charset="0"/>
              <a:buChar char="•"/>
            </a:pPr>
            <a:r>
              <a:rPr lang="en-US" sz="2400" dirty="0"/>
              <a:t>the interaction between groundwater and surface-water</a:t>
            </a:r>
          </a:p>
          <a:p>
            <a:pPr marL="800100" lvl="1" indent="-342900">
              <a:buFont typeface="Wingdings" panose="05000000000000000000" pitchFamily="2" charset="2"/>
              <a:buChar char="v"/>
            </a:pPr>
            <a:endParaRPr lang="en-US" sz="2400" dirty="0"/>
          </a:p>
          <a:p>
            <a:r>
              <a:rPr lang="en-US" sz="2400" dirty="0"/>
              <a:t>Water availability in response to natural disturbances</a:t>
            </a:r>
          </a:p>
          <a:p>
            <a:pPr marL="800100" lvl="1" indent="-342900">
              <a:buFont typeface="Arial" panose="020B0604020202020204" pitchFamily="34" charset="0"/>
              <a:buChar char="•"/>
            </a:pPr>
            <a:r>
              <a:rPr lang="en-US" sz="2400" dirty="0"/>
              <a:t>the effect of earthquakes on groundwater levels and water supply wells</a:t>
            </a:r>
          </a:p>
        </p:txBody>
      </p:sp>
      <p:sp>
        <p:nvSpPr>
          <p:cNvPr id="5" name="TextBox 4">
            <a:extLst>
              <a:ext uri="{FF2B5EF4-FFF2-40B4-BE49-F238E27FC236}">
                <a16:creationId xmlns:a16="http://schemas.microsoft.com/office/drawing/2014/main" id="{048BD6B8-14B6-4EC3-BB2E-2B238B4922C5}"/>
              </a:ext>
            </a:extLst>
          </p:cNvPr>
          <p:cNvSpPr txBox="1"/>
          <p:nvPr/>
        </p:nvSpPr>
        <p:spPr>
          <a:xfrm>
            <a:off x="1048728" y="155640"/>
            <a:ext cx="7046544" cy="584775"/>
          </a:xfrm>
          <a:prstGeom prst="rect">
            <a:avLst/>
          </a:prstGeom>
          <a:noFill/>
        </p:spPr>
        <p:txBody>
          <a:bodyPr wrap="none" rtlCol="0">
            <a:spAutoFit/>
          </a:bodyPr>
          <a:lstStyle/>
          <a:p>
            <a:r>
              <a:rPr lang="en-US" sz="3200" dirty="0"/>
              <a:t>Alaska Groundwater Monitoring Program</a:t>
            </a:r>
          </a:p>
        </p:txBody>
      </p:sp>
    </p:spTree>
    <p:extLst>
      <p:ext uri="{BB962C8B-B14F-4D97-AF65-F5344CB8AC3E}">
        <p14:creationId xmlns:p14="http://schemas.microsoft.com/office/powerpoint/2010/main" val="250994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6F626-C533-4FF7-B3E2-C19BAD8470FE}"/>
              </a:ext>
            </a:extLst>
          </p:cNvPr>
          <p:cNvSpPr txBox="1">
            <a:spLocks noChangeArrowheads="1"/>
          </p:cNvSpPr>
          <p:nvPr/>
        </p:nvSpPr>
        <p:spPr bwMode="auto">
          <a:xfrm>
            <a:off x="981825" y="531760"/>
            <a:ext cx="766244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300" dirty="0"/>
              <a:t>Alaska DNR and Statutory Responsibility</a:t>
            </a:r>
          </a:p>
        </p:txBody>
      </p:sp>
      <p:sp>
        <p:nvSpPr>
          <p:cNvPr id="3" name="TextBox 1">
            <a:extLst>
              <a:ext uri="{FF2B5EF4-FFF2-40B4-BE49-F238E27FC236}">
                <a16:creationId xmlns:a16="http://schemas.microsoft.com/office/drawing/2014/main" id="{AB4CD45A-6EFF-48C1-A03E-CE63C326E061}"/>
              </a:ext>
            </a:extLst>
          </p:cNvPr>
          <p:cNvSpPr txBox="1">
            <a:spLocks noChangeArrowheads="1"/>
          </p:cNvSpPr>
          <p:nvPr/>
        </p:nvSpPr>
        <p:spPr bwMode="auto">
          <a:xfrm>
            <a:off x="1471613" y="1478759"/>
            <a:ext cx="6858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2100" dirty="0"/>
              <a:t> The Alaska Hydrologic Survey within the Department </a:t>
            </a:r>
          </a:p>
          <a:p>
            <a:pPr eaLnBrk="1" hangingPunct="1">
              <a:spcBef>
                <a:spcPct val="0"/>
              </a:spcBef>
              <a:buFontTx/>
              <a:buNone/>
            </a:pPr>
            <a:r>
              <a:rPr lang="en-US" altLang="en-US" sz="2100" dirty="0"/>
              <a:t>of Natural Resources is mandated by Alaska Statute (AS) 41.08.017, AS 41.08.020 and Department Order 115 </a:t>
            </a:r>
            <a:r>
              <a:rPr lang="en-US" altLang="en-US" sz="2100" i="1" dirty="0"/>
              <a:t>to collect, record, and require filing of data on the quantity, location and quality of water in the subsurface, surface, or along the coasts.</a:t>
            </a:r>
          </a:p>
          <a:p>
            <a:pPr eaLnBrk="1" hangingPunct="1">
              <a:spcBef>
                <a:spcPct val="0"/>
              </a:spcBef>
              <a:buFontTx/>
              <a:buNone/>
            </a:pPr>
            <a:endParaRPr lang="en-US" altLang="en-US" sz="2100" dirty="0"/>
          </a:p>
          <a:p>
            <a:pPr eaLnBrk="1" hangingPunct="1">
              <a:spcBef>
                <a:spcPct val="0"/>
              </a:spcBef>
              <a:buFontTx/>
              <a:buChar char="•"/>
            </a:pPr>
            <a:r>
              <a:rPr lang="en-US" altLang="en-US" sz="2100" dirty="0"/>
              <a:t> Unfunded mandates </a:t>
            </a:r>
          </a:p>
          <a:p>
            <a:pPr eaLnBrk="1" hangingPunct="1">
              <a:spcBef>
                <a:spcPct val="0"/>
              </a:spcBef>
              <a:buFontTx/>
              <a:buChar char="•"/>
            </a:pPr>
            <a:endParaRPr lang="en-US" altLang="en-US" sz="2100" dirty="0"/>
          </a:p>
          <a:p>
            <a:pPr eaLnBrk="1" hangingPunct="1">
              <a:spcBef>
                <a:spcPct val="0"/>
              </a:spcBef>
              <a:buFontTx/>
              <a:buChar char="•"/>
            </a:pPr>
            <a:r>
              <a:rPr lang="en-US" altLang="en-US" sz="2100" dirty="0"/>
              <a:t> State’s groundwater monitoring program is still in its infancy, only one </a:t>
            </a:r>
            <a:r>
              <a:rPr lang="en-US" altLang="en-US" sz="2100" i="1" dirty="0"/>
              <a:t>water level station</a:t>
            </a:r>
            <a:r>
              <a:rPr lang="en-US" altLang="en-US" sz="2100" dirty="0"/>
              <a:t> has 5 years </a:t>
            </a:r>
          </a:p>
          <a:p>
            <a:pPr eaLnBrk="1" hangingPunct="1">
              <a:spcBef>
                <a:spcPct val="0"/>
              </a:spcBef>
              <a:buFontTx/>
              <a:buNone/>
            </a:pPr>
            <a:r>
              <a:rPr lang="en-US" altLang="en-US" sz="2100" dirty="0"/>
              <a:t>or more of data</a:t>
            </a:r>
          </a:p>
          <a:p>
            <a:pPr eaLnBrk="1" hangingPunct="1">
              <a:spcBef>
                <a:spcPct val="0"/>
              </a:spcBef>
              <a:buFontTx/>
              <a:buNone/>
            </a:pPr>
            <a:endParaRPr lang="en-US" altLang="en-US" sz="1800" dirty="0">
              <a:solidFill>
                <a:srgbClr val="FFC000"/>
              </a:solidFill>
            </a:endParaRPr>
          </a:p>
        </p:txBody>
      </p:sp>
    </p:spTree>
    <p:extLst>
      <p:ext uri="{BB962C8B-B14F-4D97-AF65-F5344CB8AC3E}">
        <p14:creationId xmlns:p14="http://schemas.microsoft.com/office/powerpoint/2010/main" val="3087474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FC32AB-6C35-4669-86A2-A63D1DE06F86}"/>
              </a:ext>
            </a:extLst>
          </p:cNvPr>
          <p:cNvSpPr txBox="1">
            <a:spLocks noChangeArrowheads="1"/>
          </p:cNvSpPr>
          <p:nvPr/>
        </p:nvSpPr>
        <p:spPr bwMode="auto">
          <a:xfrm>
            <a:off x="22225" y="9525"/>
            <a:ext cx="78406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dirty="0">
                <a:solidFill>
                  <a:srgbClr val="FFFF00"/>
                </a:solidFill>
              </a:rPr>
              <a:t>Methods &amp; Procedures</a:t>
            </a:r>
          </a:p>
        </p:txBody>
      </p:sp>
      <p:sp>
        <p:nvSpPr>
          <p:cNvPr id="3" name="Rectangle 6">
            <a:extLst>
              <a:ext uri="{FF2B5EF4-FFF2-40B4-BE49-F238E27FC236}">
                <a16:creationId xmlns:a16="http://schemas.microsoft.com/office/drawing/2014/main" id="{04BBA1DA-43FC-4284-A2FB-4D9DF27F04B9}"/>
              </a:ext>
            </a:extLst>
          </p:cNvPr>
          <p:cNvSpPr>
            <a:spLocks noChangeArrowheads="1"/>
          </p:cNvSpPr>
          <p:nvPr/>
        </p:nvSpPr>
        <p:spPr bwMode="auto">
          <a:xfrm>
            <a:off x="152400" y="6378575"/>
            <a:ext cx="3976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http://pubs.usgs.gov/tm/1a1/</a:t>
            </a:r>
          </a:p>
        </p:txBody>
      </p:sp>
      <p:pic>
        <p:nvPicPr>
          <p:cNvPr id="4" name="Picture 3">
            <a:extLst>
              <a:ext uri="{FF2B5EF4-FFF2-40B4-BE49-F238E27FC236}">
                <a16:creationId xmlns:a16="http://schemas.microsoft.com/office/drawing/2014/main" id="{E470B84B-6639-4711-9026-5AED6D2F75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939820"/>
            <a:ext cx="4167536" cy="5394960"/>
          </a:xfrm>
          <a:prstGeom prst="rect">
            <a:avLst/>
          </a:prstGeom>
          <a:effectLst>
            <a:glow rad="139700">
              <a:schemeClr val="tx2">
                <a:lumMod val="10000"/>
                <a:alpha val="40000"/>
              </a:schemeClr>
            </a:glow>
          </a:effectLst>
        </p:spPr>
      </p:pic>
    </p:spTree>
    <p:extLst>
      <p:ext uri="{BB962C8B-B14F-4D97-AF65-F5344CB8AC3E}">
        <p14:creationId xmlns:p14="http://schemas.microsoft.com/office/powerpoint/2010/main" val="2889298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 of  Depth to water level, feet below land surface">
            <a:extLst>
              <a:ext uri="{FF2B5EF4-FFF2-40B4-BE49-F238E27FC236}">
                <a16:creationId xmlns:a16="http://schemas.microsoft.com/office/drawing/2014/main" id="{1261A6EA-3578-45DB-AE22-5E428BB1197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696" y="360947"/>
            <a:ext cx="8276607" cy="61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C2DF2571-87C4-4795-A84A-80A5C63D14F6}"/>
              </a:ext>
            </a:extLst>
          </p:cNvPr>
          <p:cNvSpPr txBox="1">
            <a:spLocks noChangeArrowheads="1"/>
          </p:cNvSpPr>
          <p:nvPr/>
        </p:nvSpPr>
        <p:spPr bwMode="auto">
          <a:xfrm>
            <a:off x="753320" y="586323"/>
            <a:ext cx="763736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t>History of Groundwater Monitoring in Alaska (statehood-present)</a:t>
            </a:r>
          </a:p>
        </p:txBody>
      </p:sp>
      <p:sp>
        <p:nvSpPr>
          <p:cNvPr id="7" name="TextBox 1">
            <a:extLst>
              <a:ext uri="{FF2B5EF4-FFF2-40B4-BE49-F238E27FC236}">
                <a16:creationId xmlns:a16="http://schemas.microsoft.com/office/drawing/2014/main" id="{54A8F650-2834-4251-806C-AFD9340DB02B}"/>
              </a:ext>
            </a:extLst>
          </p:cNvPr>
          <p:cNvSpPr txBox="1">
            <a:spLocks noChangeArrowheads="1"/>
          </p:cNvSpPr>
          <p:nvPr/>
        </p:nvSpPr>
        <p:spPr bwMode="auto">
          <a:xfrm>
            <a:off x="669850" y="1794908"/>
            <a:ext cx="8399721"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dirty="0"/>
              <a:t>In 1950s – much interest in water resources in Alaska –  100 wells inventoried after the Good Friday Earthquake with continuous pre- and post-response in &gt;30 wells*</a:t>
            </a:r>
          </a:p>
          <a:p>
            <a:pPr eaLnBrk="1" hangingPunct="1">
              <a:spcBef>
                <a:spcPct val="0"/>
              </a:spcBef>
            </a:pPr>
            <a:endParaRPr lang="en-US" altLang="en-US" sz="2000" dirty="0"/>
          </a:p>
          <a:p>
            <a:pPr eaLnBrk="1" hangingPunct="1">
              <a:spcBef>
                <a:spcPct val="0"/>
              </a:spcBef>
            </a:pPr>
            <a:r>
              <a:rPr lang="en-US" altLang="en-US" sz="2000" dirty="0"/>
              <a:t>1972 USGS maintained 80 observation wells and 1 spring in Alaska </a:t>
            </a:r>
          </a:p>
          <a:p>
            <a:pPr marL="0" indent="0" eaLnBrk="1" hangingPunct="1">
              <a:spcBef>
                <a:spcPct val="0"/>
              </a:spcBef>
              <a:buNone/>
            </a:pPr>
            <a:endParaRPr lang="en-US" altLang="en-US" sz="2000" dirty="0"/>
          </a:p>
          <a:p>
            <a:pPr eaLnBrk="1" hangingPunct="1">
              <a:spcBef>
                <a:spcPct val="0"/>
              </a:spcBef>
            </a:pPr>
            <a:r>
              <a:rPr lang="en-US" altLang="en-US" sz="2000" dirty="0"/>
              <a:t>2013 the state began an ad-hoc groundwater monitoring program</a:t>
            </a:r>
          </a:p>
          <a:p>
            <a:pPr eaLnBrk="1" hangingPunct="1">
              <a:spcBef>
                <a:spcPct val="0"/>
              </a:spcBef>
            </a:pPr>
            <a:endParaRPr lang="en-US" altLang="en-US" sz="2000" dirty="0"/>
          </a:p>
          <a:p>
            <a:pPr>
              <a:spcBef>
                <a:spcPct val="0"/>
              </a:spcBef>
            </a:pPr>
            <a:r>
              <a:rPr lang="en-US" altLang="en-US" sz="2000" dirty="0"/>
              <a:t>2019 USGS maintains four observation well in Alaska</a:t>
            </a:r>
          </a:p>
          <a:p>
            <a:pPr eaLnBrk="1" hangingPunct="1">
              <a:spcBef>
                <a:spcPct val="0"/>
              </a:spcBef>
            </a:pPr>
            <a:endParaRPr lang="en-US" altLang="en-US" sz="2000" dirty="0"/>
          </a:p>
          <a:p>
            <a:pPr>
              <a:spcBef>
                <a:spcPct val="0"/>
              </a:spcBef>
            </a:pPr>
            <a:r>
              <a:rPr lang="en-US" altLang="en-US" sz="2000" dirty="0">
                <a:solidFill>
                  <a:srgbClr val="FF0000"/>
                </a:solidFill>
              </a:rPr>
              <a:t>2020 TOTAL*: with combined efforts among local, state, and federal agencies with cooperation from private landowners increased the # of observation wells in Alaska to ~15 (~10 state, 4 USGS)</a:t>
            </a:r>
          </a:p>
          <a:p>
            <a:pPr>
              <a:spcBef>
                <a:spcPct val="0"/>
              </a:spcBef>
            </a:pPr>
            <a:endParaRPr lang="en-US" altLang="en-US" sz="2000" dirty="0">
              <a:solidFill>
                <a:srgbClr val="FF0000"/>
              </a:solidFill>
            </a:endParaRPr>
          </a:p>
          <a:p>
            <a:pPr marL="0" indent="0">
              <a:spcBef>
                <a:spcPct val="0"/>
              </a:spcBef>
              <a:buNone/>
            </a:pPr>
            <a:r>
              <a:rPr lang="en-US" altLang="en-US" sz="1600" i="1" dirty="0"/>
              <a:t>*Waller 1966 USGS Paper 544-B “Effects of the March 1964 Alaska Earthquake On the Hydrology of the Anchorage Area“</a:t>
            </a:r>
          </a:p>
        </p:txBody>
      </p:sp>
    </p:spTree>
    <p:extLst>
      <p:ext uri="{BB962C8B-B14F-4D97-AF65-F5344CB8AC3E}">
        <p14:creationId xmlns:p14="http://schemas.microsoft.com/office/powerpoint/2010/main" val="2130647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FE6989F-3CCB-4CC2-864D-B44FE55A6631}"/>
              </a:ext>
            </a:extLst>
          </p:cNvPr>
          <p:cNvGraphicFramePr>
            <a:graphicFrameLocks/>
          </p:cNvGraphicFramePr>
          <p:nvPr>
            <p:extLst>
              <p:ext uri="{D42A27DB-BD31-4B8C-83A1-F6EECF244321}">
                <p14:modId xmlns:p14="http://schemas.microsoft.com/office/powerpoint/2010/main" val="1912571482"/>
              </p:ext>
            </p:extLst>
          </p:nvPr>
        </p:nvGraphicFramePr>
        <p:xfrm>
          <a:off x="68012" y="709613"/>
          <a:ext cx="9075987" cy="53511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2324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02D581-B052-42EE-BC06-186AD05D1425}"/>
              </a:ext>
            </a:extLst>
          </p:cNvPr>
          <p:cNvPicPr>
            <a:picLocks noChangeAspect="1"/>
          </p:cNvPicPr>
          <p:nvPr/>
        </p:nvPicPr>
        <p:blipFill>
          <a:blip r:embed="rId2"/>
          <a:stretch>
            <a:fillRect/>
          </a:stretch>
        </p:blipFill>
        <p:spPr>
          <a:xfrm>
            <a:off x="71300" y="2332966"/>
            <a:ext cx="4865735" cy="4196303"/>
          </a:xfrm>
          <a:prstGeom prst="rect">
            <a:avLst/>
          </a:prstGeom>
        </p:spPr>
      </p:pic>
      <p:pic>
        <p:nvPicPr>
          <p:cNvPr id="12" name="Picture 11">
            <a:extLst>
              <a:ext uri="{FF2B5EF4-FFF2-40B4-BE49-F238E27FC236}">
                <a16:creationId xmlns:a16="http://schemas.microsoft.com/office/drawing/2014/main" id="{EAC91941-82F9-475A-B09E-446D93793E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64" y="107458"/>
            <a:ext cx="4865735" cy="2910500"/>
          </a:xfrm>
          <a:prstGeom prst="rect">
            <a:avLst/>
          </a:prstGeom>
        </p:spPr>
      </p:pic>
      <p:sp>
        <p:nvSpPr>
          <p:cNvPr id="6" name="Rectangle 5">
            <a:extLst>
              <a:ext uri="{FF2B5EF4-FFF2-40B4-BE49-F238E27FC236}">
                <a16:creationId xmlns:a16="http://schemas.microsoft.com/office/drawing/2014/main" id="{C15FB3C2-80EC-4D4A-99F0-A93491501231}"/>
              </a:ext>
            </a:extLst>
          </p:cNvPr>
          <p:cNvSpPr/>
          <p:nvPr/>
        </p:nvSpPr>
        <p:spPr>
          <a:xfrm>
            <a:off x="71300" y="50475"/>
            <a:ext cx="9170942" cy="830997"/>
          </a:xfrm>
          <a:prstGeom prst="rect">
            <a:avLst/>
          </a:prstGeom>
          <a:solidFill>
            <a:schemeClr val="bg1">
              <a:lumMod val="85000"/>
            </a:schemeClr>
          </a:solidFill>
        </p:spPr>
        <p:txBody>
          <a:bodyPr wrap="square">
            <a:spAutoFit/>
          </a:bodyPr>
          <a:lstStyle/>
          <a:p>
            <a:r>
              <a:rPr lang="en-US" sz="2400" dirty="0"/>
              <a:t>Monitoring Well Rehabilitation and Re-Establishment, Eagle River, AK</a:t>
            </a:r>
          </a:p>
          <a:p>
            <a:r>
              <a:rPr lang="en-US" sz="2400" dirty="0"/>
              <a:t>Well ER-5 confined, mid-valley aquifer</a:t>
            </a:r>
          </a:p>
        </p:txBody>
      </p:sp>
      <p:pic>
        <p:nvPicPr>
          <p:cNvPr id="7" name="Picture 6">
            <a:extLst>
              <a:ext uri="{FF2B5EF4-FFF2-40B4-BE49-F238E27FC236}">
                <a16:creationId xmlns:a16="http://schemas.microsoft.com/office/drawing/2014/main" id="{648F706A-47E0-4D21-9667-F08D037EF2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1160" y="3899404"/>
            <a:ext cx="3707872" cy="2908121"/>
          </a:xfrm>
          <a:prstGeom prst="rect">
            <a:avLst/>
          </a:prstGeom>
        </p:spPr>
      </p:pic>
      <p:cxnSp>
        <p:nvCxnSpPr>
          <p:cNvPr id="11" name="Straight Connector 10">
            <a:extLst>
              <a:ext uri="{FF2B5EF4-FFF2-40B4-BE49-F238E27FC236}">
                <a16:creationId xmlns:a16="http://schemas.microsoft.com/office/drawing/2014/main" id="{D28E50B5-0A06-4D05-8527-47200248698C}"/>
              </a:ext>
            </a:extLst>
          </p:cNvPr>
          <p:cNvCxnSpPr>
            <a:cxnSpLocks/>
          </p:cNvCxnSpPr>
          <p:nvPr/>
        </p:nvCxnSpPr>
        <p:spPr>
          <a:xfrm>
            <a:off x="2489031" y="1639381"/>
            <a:ext cx="0" cy="604562"/>
          </a:xfrm>
          <a:prstGeom prst="line">
            <a:avLst/>
          </a:prstGeom>
        </p:spPr>
        <p:style>
          <a:lnRef idx="3">
            <a:schemeClr val="accent4"/>
          </a:lnRef>
          <a:fillRef idx="0">
            <a:schemeClr val="accent4"/>
          </a:fillRef>
          <a:effectRef idx="2">
            <a:schemeClr val="accent4"/>
          </a:effectRef>
          <a:fontRef idx="minor">
            <a:schemeClr val="tx1"/>
          </a:fontRef>
        </p:style>
      </p:cxnSp>
      <p:pic>
        <p:nvPicPr>
          <p:cNvPr id="13" name="Picture 12">
            <a:extLst>
              <a:ext uri="{FF2B5EF4-FFF2-40B4-BE49-F238E27FC236}">
                <a16:creationId xmlns:a16="http://schemas.microsoft.com/office/drawing/2014/main" id="{5DEBE14F-7BC3-4AED-A80E-4EA478D412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1549" y="645081"/>
            <a:ext cx="4106287" cy="3144767"/>
          </a:xfrm>
          <a:prstGeom prst="rect">
            <a:avLst/>
          </a:prstGeom>
        </p:spPr>
      </p:pic>
      <p:pic>
        <p:nvPicPr>
          <p:cNvPr id="15" name="Picture 14">
            <a:extLst>
              <a:ext uri="{FF2B5EF4-FFF2-40B4-BE49-F238E27FC236}">
                <a16:creationId xmlns:a16="http://schemas.microsoft.com/office/drawing/2014/main" id="{E542E57D-D908-4A26-9930-432A6F5664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32318" y="2879226"/>
            <a:ext cx="3000138" cy="1907848"/>
          </a:xfrm>
          <a:prstGeom prst="rect">
            <a:avLst/>
          </a:prstGeom>
        </p:spPr>
      </p:pic>
      <p:sp>
        <p:nvSpPr>
          <p:cNvPr id="16" name="Oval 15">
            <a:extLst>
              <a:ext uri="{FF2B5EF4-FFF2-40B4-BE49-F238E27FC236}">
                <a16:creationId xmlns:a16="http://schemas.microsoft.com/office/drawing/2014/main" id="{3C6786E9-559E-4826-AC3E-A36E9AA83237}"/>
              </a:ext>
            </a:extLst>
          </p:cNvPr>
          <p:cNvSpPr/>
          <p:nvPr/>
        </p:nvSpPr>
        <p:spPr>
          <a:xfrm>
            <a:off x="3691193" y="4138926"/>
            <a:ext cx="642347" cy="21159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BBAF9E-4229-4C25-97C2-4F5B131035DF}"/>
              </a:ext>
            </a:extLst>
          </p:cNvPr>
          <p:cNvSpPr/>
          <p:nvPr/>
        </p:nvSpPr>
        <p:spPr>
          <a:xfrm>
            <a:off x="124690" y="6530526"/>
            <a:ext cx="5641319" cy="276999"/>
          </a:xfrm>
          <a:prstGeom prst="rect">
            <a:avLst/>
          </a:prstGeom>
        </p:spPr>
        <p:txBody>
          <a:bodyPr wrap="square">
            <a:spAutoFit/>
          </a:bodyPr>
          <a:lstStyle/>
          <a:p>
            <a:r>
              <a:rPr lang="en-US" sz="1200" dirty="0">
                <a:hlinkClick r:id="rId7"/>
              </a:rPr>
              <a:t>http://dggs.alaska.gov/webpubs/dggs/pr/text/pr108.pdf</a:t>
            </a:r>
            <a:endParaRPr lang="en-US" sz="1200" dirty="0"/>
          </a:p>
        </p:txBody>
      </p:sp>
    </p:spTree>
    <p:extLst>
      <p:ext uri="{BB962C8B-B14F-4D97-AF65-F5344CB8AC3E}">
        <p14:creationId xmlns:p14="http://schemas.microsoft.com/office/powerpoint/2010/main" val="267555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44EB0-02E0-4EF1-B78E-545555D7D09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56103" y="4640574"/>
            <a:ext cx="3287897" cy="2199942"/>
          </a:xfrm>
          <a:prstGeom prst="rect">
            <a:avLst/>
          </a:prstGeom>
          <a:noFill/>
          <a:ln>
            <a:noFill/>
          </a:ln>
        </p:spPr>
      </p:pic>
      <p:sp>
        <p:nvSpPr>
          <p:cNvPr id="4" name="Arrow: Down 3">
            <a:extLst>
              <a:ext uri="{FF2B5EF4-FFF2-40B4-BE49-F238E27FC236}">
                <a16:creationId xmlns:a16="http://schemas.microsoft.com/office/drawing/2014/main" id="{7C3BA613-7A03-4671-A5EA-5687D4767090}"/>
              </a:ext>
            </a:extLst>
          </p:cNvPr>
          <p:cNvSpPr/>
          <p:nvPr/>
        </p:nvSpPr>
        <p:spPr>
          <a:xfrm rot="3024702">
            <a:off x="6766332" y="5606652"/>
            <a:ext cx="263525" cy="5537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a:extLst>
              <a:ext uri="{FF2B5EF4-FFF2-40B4-BE49-F238E27FC236}">
                <a16:creationId xmlns:a16="http://schemas.microsoft.com/office/drawing/2014/main" id="{65F2C760-2A1D-4F6D-A16F-7A2D2569F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90340"/>
            <a:ext cx="9144000" cy="6980967"/>
          </a:xfrm>
          <a:prstGeom prst="rect">
            <a:avLst/>
          </a:prstGeom>
        </p:spPr>
      </p:pic>
      <p:sp>
        <p:nvSpPr>
          <p:cNvPr id="6" name="TextBox 1">
            <a:extLst>
              <a:ext uri="{FF2B5EF4-FFF2-40B4-BE49-F238E27FC236}">
                <a16:creationId xmlns:a16="http://schemas.microsoft.com/office/drawing/2014/main" id="{D47B598D-40F2-444D-B055-8AFD567DE8D0}"/>
              </a:ext>
            </a:extLst>
          </p:cNvPr>
          <p:cNvSpPr txBox="1">
            <a:spLocks noChangeArrowheads="1"/>
          </p:cNvSpPr>
          <p:nvPr/>
        </p:nvSpPr>
        <p:spPr bwMode="auto">
          <a:xfrm>
            <a:off x="-98242" y="-102582"/>
            <a:ext cx="92422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highlight>
                  <a:srgbClr val="FFFF00"/>
                </a:highlight>
              </a:rPr>
              <a:t>National Groundwater Monitoring Network</a:t>
            </a:r>
          </a:p>
          <a:p>
            <a:pPr algn="ctr">
              <a:spcBef>
                <a:spcPct val="0"/>
              </a:spcBef>
              <a:buNone/>
            </a:pPr>
            <a:r>
              <a:rPr lang="en-US" sz="2800" dirty="0">
                <a:highlight>
                  <a:srgbClr val="FFFF00"/>
                </a:highlight>
              </a:rPr>
              <a:t>Drilling a new monitoring well before snow flies….this spring!</a:t>
            </a:r>
          </a:p>
          <a:p>
            <a:pPr algn="ctr" eaLnBrk="1" hangingPunct="1">
              <a:spcBef>
                <a:spcPct val="0"/>
              </a:spcBef>
              <a:buFontTx/>
              <a:buNone/>
            </a:pPr>
            <a:endParaRPr lang="en-US" altLang="en-US" sz="2800" dirty="0">
              <a:highlight>
                <a:srgbClr val="FFFF00"/>
              </a:highlight>
            </a:endParaRPr>
          </a:p>
        </p:txBody>
      </p:sp>
      <p:sp>
        <p:nvSpPr>
          <p:cNvPr id="9" name="Arrow: Down 8">
            <a:extLst>
              <a:ext uri="{FF2B5EF4-FFF2-40B4-BE49-F238E27FC236}">
                <a16:creationId xmlns:a16="http://schemas.microsoft.com/office/drawing/2014/main" id="{F08D7CC0-55F0-4E41-BEE3-7EB5A4032909}"/>
              </a:ext>
            </a:extLst>
          </p:cNvPr>
          <p:cNvSpPr/>
          <p:nvPr/>
        </p:nvSpPr>
        <p:spPr>
          <a:xfrm rot="3024702">
            <a:off x="5875864" y="1758674"/>
            <a:ext cx="263525" cy="5537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Picture 1">
            <a:extLst>
              <a:ext uri="{FF2B5EF4-FFF2-40B4-BE49-F238E27FC236}">
                <a16:creationId xmlns:a16="http://schemas.microsoft.com/office/drawing/2014/main" id="{AB416AF9-A9D8-4A49-800C-E7B704515E63}"/>
              </a:ext>
            </a:extLst>
          </p:cNvPr>
          <p:cNvPicPr/>
          <p:nvPr/>
        </p:nvPicPr>
        <p:blipFill rotWithShape="1">
          <a:blip r:embed="rId4" cstate="screen">
            <a:extLst>
              <a:ext uri="{28A0092B-C50C-407E-A947-70E740481C1C}">
                <a14:useLocalDpi xmlns:a14="http://schemas.microsoft.com/office/drawing/2010/main"/>
              </a:ext>
            </a:extLst>
          </a:blip>
          <a:srcRect t="27283"/>
          <a:stretch/>
        </p:blipFill>
        <p:spPr bwMode="auto">
          <a:xfrm>
            <a:off x="-131282" y="3357385"/>
            <a:ext cx="6615887" cy="3521000"/>
          </a:xfrm>
          <a:prstGeom prst="rect">
            <a:avLst/>
          </a:prstGeom>
          <a:noFill/>
          <a:ln>
            <a:noFill/>
          </a:ln>
        </p:spPr>
      </p:pic>
      <p:sp>
        <p:nvSpPr>
          <p:cNvPr id="10" name="Arrow: Down 9">
            <a:extLst>
              <a:ext uri="{FF2B5EF4-FFF2-40B4-BE49-F238E27FC236}">
                <a16:creationId xmlns:a16="http://schemas.microsoft.com/office/drawing/2014/main" id="{E324B684-1052-4C18-80AE-EEDBE9C996DD}"/>
              </a:ext>
            </a:extLst>
          </p:cNvPr>
          <p:cNvSpPr/>
          <p:nvPr/>
        </p:nvSpPr>
        <p:spPr>
          <a:xfrm rot="3024702">
            <a:off x="2514248" y="3634076"/>
            <a:ext cx="263525" cy="5537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227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3BB1E5-F4FC-4627-A13D-2E071DF6D788}"/>
              </a:ext>
            </a:extLst>
          </p:cNvPr>
          <p:cNvPicPr>
            <a:picLocks noChangeAspect="1"/>
          </p:cNvPicPr>
          <p:nvPr/>
        </p:nvPicPr>
        <p:blipFill rotWithShape="1">
          <a:blip r:embed="rId2"/>
          <a:srcRect l="53471" t="2777"/>
          <a:stretch/>
        </p:blipFill>
        <p:spPr>
          <a:xfrm>
            <a:off x="0" y="1125997"/>
            <a:ext cx="9144000" cy="5732003"/>
          </a:xfrm>
          <a:prstGeom prst="rect">
            <a:avLst/>
          </a:prstGeom>
        </p:spPr>
      </p:pic>
      <p:sp>
        <p:nvSpPr>
          <p:cNvPr id="5" name="Rectangle 4">
            <a:extLst>
              <a:ext uri="{FF2B5EF4-FFF2-40B4-BE49-F238E27FC236}">
                <a16:creationId xmlns:a16="http://schemas.microsoft.com/office/drawing/2014/main" id="{15F520DD-A263-4C06-80E6-34286769C52F}"/>
              </a:ext>
            </a:extLst>
          </p:cNvPr>
          <p:cNvSpPr/>
          <p:nvPr/>
        </p:nvSpPr>
        <p:spPr>
          <a:xfrm>
            <a:off x="112402" y="387967"/>
            <a:ext cx="9315435" cy="646331"/>
          </a:xfrm>
          <a:prstGeom prst="rect">
            <a:avLst/>
          </a:prstGeom>
        </p:spPr>
        <p:txBody>
          <a:bodyPr wrap="none">
            <a:spAutoFit/>
          </a:bodyPr>
          <a:lstStyle/>
          <a:p>
            <a:r>
              <a:rPr lang="en-US" dirty="0">
                <a:solidFill>
                  <a:srgbClr val="333333"/>
                </a:solidFill>
                <a:latin typeface="Helvetica Neue"/>
              </a:rPr>
              <a:t>Alaska Groundwater Database </a:t>
            </a:r>
          </a:p>
          <a:p>
            <a:r>
              <a:rPr lang="en-US" dirty="0">
                <a:solidFill>
                  <a:srgbClr val="333333"/>
                </a:solidFill>
                <a:latin typeface="Helvetica Neue"/>
              </a:rPr>
              <a:t>data harvested from AK state servers to the National Groundwater Monitoring Network</a:t>
            </a:r>
            <a:endParaRPr lang="en-US" b="0" i="0" dirty="0">
              <a:solidFill>
                <a:srgbClr val="333333"/>
              </a:solidFill>
              <a:effectLst/>
              <a:latin typeface="Helvetica Neue"/>
            </a:endParaRPr>
          </a:p>
        </p:txBody>
      </p:sp>
    </p:spTree>
    <p:extLst>
      <p:ext uri="{BB962C8B-B14F-4D97-AF65-F5344CB8AC3E}">
        <p14:creationId xmlns:p14="http://schemas.microsoft.com/office/powerpoint/2010/main" val="1010621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F97368-432B-4102-8D6A-A8FD914B6F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434" y="1132367"/>
            <a:ext cx="8861132" cy="4593266"/>
          </a:xfrm>
          <a:prstGeom prst="rect">
            <a:avLst/>
          </a:prstGeom>
        </p:spPr>
      </p:pic>
      <p:sp>
        <p:nvSpPr>
          <p:cNvPr id="3" name="Rectangle 2">
            <a:extLst>
              <a:ext uri="{FF2B5EF4-FFF2-40B4-BE49-F238E27FC236}">
                <a16:creationId xmlns:a16="http://schemas.microsoft.com/office/drawing/2014/main" id="{E32530B8-48D4-48A6-82CF-4F5DE0025679}"/>
              </a:ext>
            </a:extLst>
          </p:cNvPr>
          <p:cNvSpPr/>
          <p:nvPr/>
        </p:nvSpPr>
        <p:spPr>
          <a:xfrm>
            <a:off x="3323425" y="5891841"/>
            <a:ext cx="3028778" cy="369332"/>
          </a:xfrm>
          <a:prstGeom prst="rect">
            <a:avLst/>
          </a:prstGeom>
        </p:spPr>
        <p:txBody>
          <a:bodyPr wrap="none">
            <a:spAutoFit/>
          </a:bodyPr>
          <a:lstStyle/>
          <a:p>
            <a:r>
              <a:rPr lang="en-US" dirty="0">
                <a:hlinkClick r:id="rId3"/>
              </a:rPr>
              <a:t>https://cida.usgs.gov/ngwmn/</a:t>
            </a:r>
            <a:endParaRPr lang="en-US" dirty="0"/>
          </a:p>
        </p:txBody>
      </p:sp>
      <p:sp>
        <p:nvSpPr>
          <p:cNvPr id="4" name="TextBox 1">
            <a:extLst>
              <a:ext uri="{FF2B5EF4-FFF2-40B4-BE49-F238E27FC236}">
                <a16:creationId xmlns:a16="http://schemas.microsoft.com/office/drawing/2014/main" id="{C3D135D7-ED92-434C-8C75-9BCEDB01E8D5}"/>
              </a:ext>
            </a:extLst>
          </p:cNvPr>
          <p:cNvSpPr txBox="1">
            <a:spLocks noChangeArrowheads="1"/>
          </p:cNvSpPr>
          <p:nvPr/>
        </p:nvSpPr>
        <p:spPr bwMode="auto">
          <a:xfrm>
            <a:off x="683652" y="0"/>
            <a:ext cx="76373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t>National Groundwater Monitoring Network</a:t>
            </a:r>
          </a:p>
        </p:txBody>
      </p:sp>
      <p:sp>
        <p:nvSpPr>
          <p:cNvPr id="5" name="TextBox 4">
            <a:extLst>
              <a:ext uri="{FF2B5EF4-FFF2-40B4-BE49-F238E27FC236}">
                <a16:creationId xmlns:a16="http://schemas.microsoft.com/office/drawing/2014/main" id="{CD3F911F-DBB6-4AFC-9BEF-EC8CCD55F5C1}"/>
              </a:ext>
            </a:extLst>
          </p:cNvPr>
          <p:cNvSpPr txBox="1"/>
          <p:nvPr/>
        </p:nvSpPr>
        <p:spPr>
          <a:xfrm>
            <a:off x="2722166" y="553998"/>
            <a:ext cx="3609899" cy="646331"/>
          </a:xfrm>
          <a:prstGeom prst="rect">
            <a:avLst/>
          </a:prstGeom>
          <a:noFill/>
        </p:spPr>
        <p:txBody>
          <a:bodyPr wrap="none" rtlCol="0">
            <a:spAutoFit/>
          </a:bodyPr>
          <a:lstStyle/>
          <a:p>
            <a:r>
              <a:rPr lang="en-US" dirty="0"/>
              <a:t>USGS Grant awarded to DNR in 2016</a:t>
            </a:r>
          </a:p>
          <a:p>
            <a:endParaRPr lang="en-US" dirty="0"/>
          </a:p>
        </p:txBody>
      </p:sp>
    </p:spTree>
    <p:extLst>
      <p:ext uri="{BB962C8B-B14F-4D97-AF65-F5344CB8AC3E}">
        <p14:creationId xmlns:p14="http://schemas.microsoft.com/office/powerpoint/2010/main" val="331469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450173E-4EDD-44A8-9B21-98D122E2DB7D}"/>
              </a:ext>
            </a:extLst>
          </p:cNvPr>
          <p:cNvSpPr txBox="1">
            <a:spLocks noChangeArrowheads="1"/>
          </p:cNvSpPr>
          <p:nvPr/>
        </p:nvSpPr>
        <p:spPr bwMode="auto">
          <a:xfrm>
            <a:off x="683652" y="0"/>
            <a:ext cx="76373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t>National Groundwater Monitoring Network</a:t>
            </a:r>
          </a:p>
        </p:txBody>
      </p:sp>
      <p:pic>
        <p:nvPicPr>
          <p:cNvPr id="2" name="Picture 1">
            <a:extLst>
              <a:ext uri="{FF2B5EF4-FFF2-40B4-BE49-F238E27FC236}">
                <a16:creationId xmlns:a16="http://schemas.microsoft.com/office/drawing/2014/main" id="{50F5C3F4-FB27-4919-87E9-D675D5B104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38" y="1008942"/>
            <a:ext cx="8909839" cy="4924025"/>
          </a:xfrm>
          <a:prstGeom prst="rect">
            <a:avLst/>
          </a:prstGeom>
        </p:spPr>
      </p:pic>
      <p:sp>
        <p:nvSpPr>
          <p:cNvPr id="3" name="Rectangle 2">
            <a:extLst>
              <a:ext uri="{FF2B5EF4-FFF2-40B4-BE49-F238E27FC236}">
                <a16:creationId xmlns:a16="http://schemas.microsoft.com/office/drawing/2014/main" id="{95301D09-F6A1-4B58-9936-98598598C332}"/>
              </a:ext>
            </a:extLst>
          </p:cNvPr>
          <p:cNvSpPr/>
          <p:nvPr/>
        </p:nvSpPr>
        <p:spPr>
          <a:xfrm>
            <a:off x="2875676" y="6018579"/>
            <a:ext cx="3860480" cy="369332"/>
          </a:xfrm>
          <a:prstGeom prst="rect">
            <a:avLst/>
          </a:prstGeom>
        </p:spPr>
        <p:txBody>
          <a:bodyPr wrap="none">
            <a:spAutoFit/>
          </a:bodyPr>
          <a:lstStyle/>
          <a:p>
            <a:r>
              <a:rPr lang="en-US" dirty="0">
                <a:hlinkClick r:id="rId3"/>
              </a:rPr>
              <a:t>https://cida.usgs.gov/ngwmn/index.jsp</a:t>
            </a:r>
            <a:endParaRPr lang="en-US" dirty="0"/>
          </a:p>
        </p:txBody>
      </p:sp>
    </p:spTree>
    <p:extLst>
      <p:ext uri="{BB962C8B-B14F-4D97-AF65-F5344CB8AC3E}">
        <p14:creationId xmlns:p14="http://schemas.microsoft.com/office/powerpoint/2010/main" val="17023074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778</Words>
  <Application>Microsoft Office PowerPoint</Application>
  <PresentationFormat>On-screen Show (4:3)</PresentationFormat>
  <Paragraphs>88</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Petrone, Kevin C (DNR)</dc:creator>
  <cp:lastModifiedBy>Petrone, Kevin C (DNR)</cp:lastModifiedBy>
  <cp:revision>19</cp:revision>
  <dcterms:created xsi:type="dcterms:W3CDTF">2020-02-19T18:29:25Z</dcterms:created>
  <dcterms:modified xsi:type="dcterms:W3CDTF">2020-02-20T20:11:01Z</dcterms:modified>
</cp:coreProperties>
</file>